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2.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3.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4.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0"/>
  </p:notesMasterIdLst>
  <p:sldIdLst>
    <p:sldId id="256" r:id="rId2"/>
    <p:sldId id="613" r:id="rId3"/>
    <p:sldId id="287" r:id="rId4"/>
    <p:sldId id="674" r:id="rId5"/>
    <p:sldId id="297" r:id="rId6"/>
    <p:sldId id="455" r:id="rId7"/>
    <p:sldId id="595" r:id="rId8"/>
    <p:sldId id="609" r:id="rId9"/>
    <p:sldId id="596" r:id="rId10"/>
    <p:sldId id="597" r:id="rId11"/>
    <p:sldId id="598" r:id="rId12"/>
    <p:sldId id="599" r:id="rId13"/>
    <p:sldId id="569" r:id="rId14"/>
    <p:sldId id="570" r:id="rId15"/>
    <p:sldId id="571" r:id="rId16"/>
    <p:sldId id="572" r:id="rId17"/>
    <p:sldId id="573" r:id="rId18"/>
    <p:sldId id="574" r:id="rId19"/>
    <p:sldId id="652" r:id="rId20"/>
    <p:sldId id="676" r:id="rId21"/>
    <p:sldId id="273" r:id="rId22"/>
    <p:sldId id="274" r:id="rId23"/>
    <p:sldId id="666" r:id="rId24"/>
    <p:sldId id="667" r:id="rId25"/>
    <p:sldId id="647" r:id="rId26"/>
    <p:sldId id="673" r:id="rId27"/>
    <p:sldId id="675" r:id="rId28"/>
    <p:sldId id="677" r:id="rId29"/>
    <p:sldId id="528" r:id="rId30"/>
    <p:sldId id="636" r:id="rId31"/>
    <p:sldId id="657" r:id="rId32"/>
    <p:sldId id="662" r:id="rId33"/>
    <p:sldId id="600" r:id="rId34"/>
    <p:sldId id="603" r:id="rId35"/>
    <p:sldId id="601" r:id="rId36"/>
    <p:sldId id="630" r:id="rId37"/>
    <p:sldId id="299" r:id="rId38"/>
    <p:sldId id="604" r:id="rId39"/>
    <p:sldId id="605" r:id="rId40"/>
    <p:sldId id="606" r:id="rId41"/>
    <p:sldId id="607" r:id="rId42"/>
    <p:sldId id="621" r:id="rId43"/>
    <p:sldId id="608" r:id="rId44"/>
    <p:sldId id="663" r:id="rId45"/>
    <p:sldId id="659" r:id="rId46"/>
    <p:sldId id="637" r:id="rId47"/>
    <p:sldId id="660" r:id="rId48"/>
    <p:sldId id="664" r:id="rId49"/>
    <p:sldId id="611" r:id="rId50"/>
    <p:sldId id="620" r:id="rId51"/>
    <p:sldId id="665" r:id="rId52"/>
    <p:sldId id="628" r:id="rId53"/>
    <p:sldId id="622" r:id="rId54"/>
    <p:sldId id="626" r:id="rId55"/>
    <p:sldId id="627" r:id="rId56"/>
    <p:sldId id="629" r:id="rId57"/>
    <p:sldId id="623" r:id="rId58"/>
    <p:sldId id="631" r:id="rId59"/>
    <p:sldId id="624" r:id="rId60"/>
    <p:sldId id="632" r:id="rId61"/>
    <p:sldId id="625" r:id="rId62"/>
    <p:sldId id="656" r:id="rId63"/>
    <p:sldId id="655" r:id="rId64"/>
    <p:sldId id="547" r:id="rId65"/>
    <p:sldId id="634" r:id="rId66"/>
    <p:sldId id="549" r:id="rId67"/>
    <p:sldId id="550" r:id="rId68"/>
    <p:sldId id="551" r:id="rId69"/>
    <p:sldId id="635" r:id="rId70"/>
    <p:sldId id="658" r:id="rId71"/>
    <p:sldId id="619" r:id="rId72"/>
    <p:sldId id="633" r:id="rId73"/>
    <p:sldId id="260" r:id="rId74"/>
    <p:sldId id="261" r:id="rId75"/>
    <p:sldId id="641" r:id="rId76"/>
    <p:sldId id="642" r:id="rId77"/>
    <p:sldId id="542" r:id="rId78"/>
    <p:sldId id="267" r:id="rId79"/>
    <p:sldId id="268" r:id="rId80"/>
    <p:sldId id="269" r:id="rId81"/>
    <p:sldId id="277" r:id="rId82"/>
    <p:sldId id="279" r:id="rId83"/>
    <p:sldId id="280" r:id="rId84"/>
    <p:sldId id="653" r:id="rId85"/>
    <p:sldId id="654" r:id="rId86"/>
    <p:sldId id="271" r:id="rId87"/>
    <p:sldId id="645" r:id="rId88"/>
    <p:sldId id="643" r:id="rId89"/>
    <p:sldId id="651" r:id="rId90"/>
    <p:sldId id="650" r:id="rId91"/>
    <p:sldId id="438" r:id="rId92"/>
    <p:sldId id="497" r:id="rId93"/>
    <p:sldId id="439" r:id="rId94"/>
    <p:sldId id="496" r:id="rId95"/>
    <p:sldId id="440" r:id="rId96"/>
    <p:sldId id="454" r:id="rId97"/>
    <p:sldId id="585" r:id="rId98"/>
    <p:sldId id="350" r:id="rId99"/>
    <p:sldId id="278" r:id="rId100"/>
    <p:sldId id="668" r:id="rId101"/>
    <p:sldId id="372" r:id="rId102"/>
    <p:sldId id="374" r:id="rId103"/>
    <p:sldId id="345" r:id="rId104"/>
    <p:sldId id="615" r:id="rId105"/>
    <p:sldId id="282" r:id="rId106"/>
    <p:sldId id="284" r:id="rId107"/>
    <p:sldId id="285" r:id="rId108"/>
    <p:sldId id="286" r:id="rId109"/>
    <p:sldId id="616" r:id="rId110"/>
    <p:sldId id="617" r:id="rId111"/>
    <p:sldId id="288" r:id="rId112"/>
    <p:sldId id="296" r:id="rId113"/>
    <p:sldId id="348" r:id="rId114"/>
    <p:sldId id="295" r:id="rId115"/>
    <p:sldId id="349" r:id="rId116"/>
    <p:sldId id="371" r:id="rId117"/>
    <p:sldId id="356" r:id="rId118"/>
    <p:sldId id="357" r:id="rId119"/>
    <p:sldId id="358" r:id="rId120"/>
    <p:sldId id="669" r:id="rId121"/>
    <p:sldId id="360" r:id="rId122"/>
    <p:sldId id="670" r:id="rId123"/>
    <p:sldId id="369" r:id="rId124"/>
    <p:sldId id="671" r:id="rId125"/>
    <p:sldId id="364" r:id="rId126"/>
    <p:sldId id="368" r:id="rId127"/>
    <p:sldId id="672" r:id="rId128"/>
    <p:sldId id="303" r:id="rId129"/>
    <p:sldId id="359" r:id="rId130"/>
    <p:sldId id="578" r:id="rId131"/>
    <p:sldId id="579" r:id="rId132"/>
    <p:sldId id="362" r:id="rId133"/>
    <p:sldId id="582" r:id="rId134"/>
    <p:sldId id="361" r:id="rId135"/>
    <p:sldId id="580" r:id="rId136"/>
    <p:sldId id="363" r:id="rId137"/>
    <p:sldId id="581" r:id="rId138"/>
    <p:sldId id="370" r:id="rId139"/>
    <p:sldId id="649" r:id="rId140"/>
    <p:sldId id="373" r:id="rId141"/>
    <p:sldId id="375" r:id="rId142"/>
    <p:sldId id="379" r:id="rId143"/>
    <p:sldId id="380" r:id="rId144"/>
    <p:sldId id="381" r:id="rId145"/>
    <p:sldId id="382" r:id="rId146"/>
    <p:sldId id="383" r:id="rId147"/>
    <p:sldId id="384" r:id="rId148"/>
    <p:sldId id="385" r:id="rId149"/>
    <p:sldId id="386" r:id="rId150"/>
    <p:sldId id="388" r:id="rId151"/>
    <p:sldId id="387" r:id="rId152"/>
    <p:sldId id="389" r:id="rId153"/>
    <p:sldId id="390" r:id="rId154"/>
    <p:sldId id="391" r:id="rId155"/>
    <p:sldId id="392" r:id="rId156"/>
    <p:sldId id="393" r:id="rId157"/>
    <p:sldId id="394" r:id="rId158"/>
    <p:sldId id="395" r:id="rId159"/>
    <p:sldId id="396" r:id="rId160"/>
    <p:sldId id="502" r:id="rId161"/>
    <p:sldId id="593" r:id="rId162"/>
    <p:sldId id="541" r:id="rId163"/>
    <p:sldId id="512" r:id="rId164"/>
    <p:sldId id="543" r:id="rId165"/>
    <p:sldId id="559" r:id="rId166"/>
    <p:sldId id="560" r:id="rId167"/>
    <p:sldId id="487" r:id="rId168"/>
    <p:sldId id="561" r:id="rId169"/>
    <p:sldId id="562" r:id="rId170"/>
    <p:sldId id="563" r:id="rId171"/>
    <p:sldId id="564" r:id="rId172"/>
    <p:sldId id="565" r:id="rId173"/>
    <p:sldId id="566" r:id="rId174"/>
    <p:sldId id="567" r:id="rId175"/>
    <p:sldId id="568" r:id="rId176"/>
    <p:sldId id="430" r:id="rId177"/>
    <p:sldId id="290" r:id="rId178"/>
    <p:sldId id="281" r:id="rId1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1"/>
    <p:restoredTop sz="80631" autoAdjust="0"/>
  </p:normalViewPr>
  <p:slideViewPr>
    <p:cSldViewPr snapToGrid="0" snapToObjects="1">
      <p:cViewPr varScale="1">
        <p:scale>
          <a:sx n="125" d="100"/>
          <a:sy n="125" d="100"/>
        </p:scale>
        <p:origin x="2512"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957-CD4F-AA8A-6509EED39B03}"/>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957-CD4F-AA8A-6509EED39B03}"/>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957-CD4F-AA8A-6509EED39B03}"/>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957-CD4F-AA8A-6509EED39B03}"/>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C957-CD4F-AA8A-6509EED39B0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1E4-D74D-809D-9C91C2FA3CD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1E4-D74D-809D-9C91C2FA3CDC}"/>
              </c:ext>
            </c:extLst>
          </c:dPt>
          <c:dPt>
            <c:idx val="2"/>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91E4-D74D-809D-9C91C2FA3CDC}"/>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1E4-D74D-809D-9C91C2FA3CDC}"/>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91E4-D74D-809D-9C91C2FA3CD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659B-E046-ACEF-B87C1C98860E}"/>
              </c:ext>
            </c:extLst>
          </c:dPt>
          <c:dPt>
            <c:idx val="1"/>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659B-E046-ACEF-B87C1C98860E}"/>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659B-E046-ACEF-B87C1C98860E}"/>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659B-E046-ACEF-B87C1C98860E}"/>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659B-E046-ACEF-B87C1C98860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CAP Theorem</c:v>
                </c:pt>
              </c:strCache>
            </c:strRef>
          </c:tx>
          <c:dPt>
            <c:idx val="0"/>
            <c:bubble3D val="0"/>
            <c:spPr>
              <a:no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1DF2-AC41-9EAF-914F80E414D4}"/>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DF2-AC41-9EAF-914F80E414D4}"/>
              </c:ext>
            </c:extLst>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DF2-AC41-9EAF-914F80E414D4}"/>
              </c:ext>
            </c:extLst>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DF2-AC41-9EAF-914F80E414D4}"/>
              </c:ext>
            </c:extLst>
          </c:dPt>
          <c:cat>
            <c:strRef>
              <c:f>Sheet1!$A$2:$A$5</c:f>
              <c:strCache>
                <c:ptCount val="3"/>
                <c:pt idx="0">
                  <c:v>Consistency</c:v>
                </c:pt>
                <c:pt idx="1">
                  <c:v>Availability</c:v>
                </c:pt>
                <c:pt idx="2">
                  <c:v>Parition Tolerance</c:v>
                </c:pt>
              </c:strCache>
            </c:strRef>
          </c:cat>
          <c:val>
            <c:numRef>
              <c:f>Sheet1!$B$2:$B$5</c:f>
              <c:numCache>
                <c:formatCode>General</c:formatCode>
                <c:ptCount val="4"/>
                <c:pt idx="0">
                  <c:v>33</c:v>
                </c:pt>
                <c:pt idx="1">
                  <c:v>33</c:v>
                </c:pt>
                <c:pt idx="2">
                  <c:v>33</c:v>
                </c:pt>
              </c:numCache>
            </c:numRef>
          </c:val>
          <c:extLst>
            <c:ext xmlns:c16="http://schemas.microsoft.com/office/drawing/2014/chart" uri="{C3380CC4-5D6E-409C-BE32-E72D297353CC}">
              <c16:uniqueId val="{00000008-1DF2-AC41-9EAF-914F80E414D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en.wikipedia.org/wiki/Symposium_on_Principles_of_Distributed_Computing" TargetMode="External"/><Relationship Id="rId13" Type="http://schemas.openxmlformats.org/officeDocument/2006/relationships/hyperlink" Target="https://en.wikipedia.org/wiki/Theorem" TargetMode="External"/><Relationship Id="rId3" Type="http://schemas.openxmlformats.org/officeDocument/2006/relationships/hyperlink" Target="https://en.wikipedia.org/wiki/University_of_California,_Berkeley" TargetMode="External"/><Relationship Id="rId7" Type="http://schemas.openxmlformats.org/officeDocument/2006/relationships/hyperlink" Target="https://en.wikipedia.org/wiki/Conjecture" TargetMode="External"/><Relationship Id="rId12" Type="http://schemas.openxmlformats.org/officeDocument/2006/relationships/hyperlink" Target="https://en.wikipedia.org/wiki/MIT" TargetMode="External"/><Relationship Id="rId2" Type="http://schemas.openxmlformats.org/officeDocument/2006/relationships/slide" Target="../slides/slide129.xml"/><Relationship Id="rId1" Type="http://schemas.openxmlformats.org/officeDocument/2006/relationships/notesMaster" Target="../notesMasters/notesMaster1.xml"/><Relationship Id="rId6" Type="http://schemas.openxmlformats.org/officeDocument/2006/relationships/hyperlink" Target="https://en.wikipedia.org/wiki/CAP_theorem#cite_note-Brewer1999-7" TargetMode="External"/><Relationship Id="rId11" Type="http://schemas.openxmlformats.org/officeDocument/2006/relationships/hyperlink" Target="https://en.wikipedia.org/wiki/Nancy_Lynch" TargetMode="External"/><Relationship Id="rId5" Type="http://schemas.openxmlformats.org/officeDocument/2006/relationships/hyperlink" Target="https://en.wikipedia.org/wiki/CAP_theorem#cite_note-Brewer2012-6" TargetMode="External"/><Relationship Id="rId10" Type="http://schemas.openxmlformats.org/officeDocument/2006/relationships/hyperlink" Target="https://en.wikipedia.org/w/index.php?title=Seth_Gilbert&amp;action=edit&amp;redlink=1" TargetMode="External"/><Relationship Id="rId4" Type="http://schemas.openxmlformats.org/officeDocument/2006/relationships/hyperlink" Target="https://en.wikipedia.org/wiki/Eric_Brewer_(scientist)" TargetMode="External"/><Relationship Id="rId9" Type="http://schemas.openxmlformats.org/officeDocument/2006/relationships/hyperlink" Target="https://en.wikipedia.org/wiki/CAP_theorem#cite_note-Brewer2000-8"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rabbitmq.com/clustering.html" TargetMode="External"/><Relationship Id="rId2" Type="http://schemas.openxmlformats.org/officeDocument/2006/relationships/slide" Target="../slides/slide140.xml"/><Relationship Id="rId1" Type="http://schemas.openxmlformats.org/officeDocument/2006/relationships/notesMaster" Target="../notesMasters/notesMaster1.xml"/><Relationship Id="rId6" Type="http://schemas.openxmlformats.org/officeDocument/2006/relationships/hyperlink" Target="https://www.rabbitmq.com/ha.html#unsynchronised-mirrors" TargetMode="External"/><Relationship Id="rId5" Type="http://schemas.openxmlformats.org/officeDocument/2006/relationships/hyperlink" Target="https://www.rabbitmq.com/confirms.html" TargetMode="External"/><Relationship Id="rId4" Type="http://schemas.openxmlformats.org/officeDocument/2006/relationships/hyperlink" Target="https://www.rabbitmq.com/ha.html"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47.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rabbitmq.com/ha.html#unsynchronised-mirrors" TargetMode="External"/><Relationship Id="rId2" Type="http://schemas.openxmlformats.org/officeDocument/2006/relationships/slide" Target="../slides/slide148.xml"/><Relationship Id="rId1" Type="http://schemas.openxmlformats.org/officeDocument/2006/relationships/notesMaster" Target="../notesMasters/notesMaster1.xml"/><Relationship Id="rId5" Type="http://schemas.openxmlformats.org/officeDocument/2006/relationships/hyperlink" Target="https://www.rabbitmq.com/confirms.html" TargetMode="External"/><Relationship Id="rId4" Type="http://schemas.openxmlformats.org/officeDocument/2006/relationships/hyperlink" Target="https://www.rabbitmq.com/ha.html#cancellation"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ddeea27c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ddeea27c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3ddeea27ce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226180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ddeea27c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ddeea27ce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3ddeea27ce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2890771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24</a:t>
            </a:fld>
            <a:endParaRPr lang="en-US"/>
          </a:p>
        </p:txBody>
      </p:sp>
    </p:spTree>
    <p:extLst>
      <p:ext uri="{BB962C8B-B14F-4D97-AF65-F5344CB8AC3E}">
        <p14:creationId xmlns:p14="http://schemas.microsoft.com/office/powerpoint/2010/main" val="940572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211109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3400816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monolithic application, we might divide up our system into three layers.</a:t>
            </a:r>
          </a:p>
          <a:p>
            <a:endParaRPr lang="en-US" dirty="0"/>
          </a:p>
          <a:p>
            <a:r>
              <a:rPr lang="en-US" dirty="0"/>
              <a:t>Presentation: The widgets, in this case our HTTP API, but might it might have been server-side rendered HTML etc.</a:t>
            </a:r>
          </a:p>
          <a:p>
            <a:r>
              <a:rPr lang="en-US" dirty="0"/>
              <a:t>Domain: The application and domain logic</a:t>
            </a:r>
          </a:p>
          <a:p>
            <a:r>
              <a:rPr lang="en-US" dirty="0"/>
              <a:t>Data: Access to our persistent storage</a:t>
            </a:r>
          </a:p>
          <a:p>
            <a:endParaRPr lang="en-US" dirty="0"/>
          </a:p>
          <a:p>
            <a:r>
              <a:rPr lang="en-US" dirty="0"/>
              <a:t>Let us imagine that we have a request for a direct booking on account. To service this request, we would probably call some application logic in a service/command in direct bookings.  The application logic there would load the data we needed to complete the operation, so the account details with the credit card information, so that we could then take a credit card payment. In turn we would then update the direct booking and probably call Housekeeping and Channel Manager to update their records of the number of available rooms.</a:t>
            </a:r>
          </a:p>
          <a:p>
            <a:endParaRPr lang="en-US" dirty="0"/>
          </a:p>
          <a:p>
            <a:r>
              <a:rPr lang="en-US" dirty="0"/>
              <a:t>Now, there is a lot going on, but we never had to worry about how we accessed the data at any step, we just read or wrote it to the </a:t>
            </a:r>
            <a:r>
              <a:rPr lang="en-US" dirty="0" err="1"/>
              <a:t>db</a:t>
            </a:r>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30</a:t>
            </a:fld>
            <a:endParaRPr lang="en-US"/>
          </a:p>
        </p:txBody>
      </p:sp>
    </p:spTree>
    <p:extLst>
      <p:ext uri="{BB962C8B-B14F-4D97-AF65-F5344CB8AC3E}">
        <p14:creationId xmlns:p14="http://schemas.microsoft.com/office/powerpoint/2010/main" val="182326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31</a:t>
            </a:fld>
            <a:endParaRPr lang="en-US"/>
          </a:p>
        </p:txBody>
      </p:sp>
    </p:spTree>
    <p:extLst>
      <p:ext uri="{BB962C8B-B14F-4D97-AF65-F5344CB8AC3E}">
        <p14:creationId xmlns:p14="http://schemas.microsoft.com/office/powerpoint/2010/main" val="3857246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32</a:t>
            </a:fld>
            <a:endParaRPr lang="en-US"/>
          </a:p>
        </p:txBody>
      </p:sp>
    </p:spTree>
    <p:extLst>
      <p:ext uri="{BB962C8B-B14F-4D97-AF65-F5344CB8AC3E}">
        <p14:creationId xmlns:p14="http://schemas.microsoft.com/office/powerpoint/2010/main" val="113084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44</a:t>
            </a:fld>
            <a:endParaRPr lang="en-US"/>
          </a:p>
        </p:txBody>
      </p:sp>
    </p:spTree>
    <p:extLst>
      <p:ext uri="{BB962C8B-B14F-4D97-AF65-F5344CB8AC3E}">
        <p14:creationId xmlns:p14="http://schemas.microsoft.com/office/powerpoint/2010/main" val="3258189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45</a:t>
            </a:fld>
            <a:endParaRPr lang="en-US"/>
          </a:p>
        </p:txBody>
      </p:sp>
    </p:spTree>
    <p:extLst>
      <p:ext uri="{BB962C8B-B14F-4D97-AF65-F5344CB8AC3E}">
        <p14:creationId xmlns:p14="http://schemas.microsoft.com/office/powerpoint/2010/main" val="1305120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46</a:t>
            </a:fld>
            <a:endParaRPr lang="en-US"/>
          </a:p>
        </p:txBody>
      </p:sp>
    </p:spTree>
    <p:extLst>
      <p:ext uri="{BB962C8B-B14F-4D97-AF65-F5344CB8AC3E}">
        <p14:creationId xmlns:p14="http://schemas.microsoft.com/office/powerpoint/2010/main" val="872726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service publishes an event to a broker – usually using a topic or similar identifier </a:t>
            </a:r>
          </a:p>
          <a:p>
            <a:r>
              <a:rPr lang="en-US" dirty="0"/>
              <a:t>A consumer subscribes to that topic on the broker and receives messages</a:t>
            </a:r>
          </a:p>
          <a:p>
            <a:r>
              <a:rPr lang="en-US" dirty="0"/>
              <a:t>The channel usually offers guaranteed at least once delivery avoiding the issue of temporal coupling</a:t>
            </a:r>
          </a:p>
        </p:txBody>
      </p:sp>
      <p:sp>
        <p:nvSpPr>
          <p:cNvPr id="4" name="Slide Number Placeholder 3"/>
          <p:cNvSpPr>
            <a:spLocks noGrp="1"/>
          </p:cNvSpPr>
          <p:nvPr>
            <p:ph type="sldNum" sz="quarter" idx="5"/>
          </p:nvPr>
        </p:nvSpPr>
        <p:spPr/>
        <p:txBody>
          <a:bodyPr/>
          <a:lstStyle/>
          <a:p>
            <a:fld id="{FEF15FA6-EB56-764B-9424-765F853645DC}" type="slidenum">
              <a:rPr lang="en-US" smtClean="0"/>
              <a:t>47</a:t>
            </a:fld>
            <a:endParaRPr lang="en-US"/>
          </a:p>
        </p:txBody>
      </p:sp>
    </p:spTree>
    <p:extLst>
      <p:ext uri="{BB962C8B-B14F-4D97-AF65-F5344CB8AC3E}">
        <p14:creationId xmlns:p14="http://schemas.microsoft.com/office/powerpoint/2010/main" val="3070327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Paul Morrison</a:t>
            </a:r>
          </a:p>
        </p:txBody>
      </p:sp>
      <p:sp>
        <p:nvSpPr>
          <p:cNvPr id="4" name="Slide Number Placeholder 3"/>
          <p:cNvSpPr>
            <a:spLocks noGrp="1"/>
          </p:cNvSpPr>
          <p:nvPr>
            <p:ph type="sldNum" sz="quarter" idx="5"/>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4095450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1726432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64</a:t>
            </a:fld>
            <a:endParaRPr lang="en-US"/>
          </a:p>
        </p:txBody>
      </p:sp>
    </p:spTree>
    <p:extLst>
      <p:ext uri="{BB962C8B-B14F-4D97-AF65-F5344CB8AC3E}">
        <p14:creationId xmlns:p14="http://schemas.microsoft.com/office/powerpoint/2010/main" val="2991060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69</a:t>
            </a:fld>
            <a:endParaRPr lang="en-US"/>
          </a:p>
        </p:txBody>
      </p:sp>
    </p:spTree>
    <p:extLst>
      <p:ext uri="{BB962C8B-B14F-4D97-AF65-F5344CB8AC3E}">
        <p14:creationId xmlns:p14="http://schemas.microsoft.com/office/powerpoint/2010/main" val="2573284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491a6b2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491a6b2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f491a6b2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d8f96e7d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3d8f96e7d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4</a:t>
            </a:fld>
            <a:endParaRPr lang="en-US"/>
          </a:p>
        </p:txBody>
      </p:sp>
    </p:spTree>
    <p:extLst>
      <p:ext uri="{BB962C8B-B14F-4D97-AF65-F5344CB8AC3E}">
        <p14:creationId xmlns:p14="http://schemas.microsoft.com/office/powerpoint/2010/main" val="3566954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76</a:t>
            </a:fld>
            <a:endParaRPr lang="en-US"/>
          </a:p>
        </p:txBody>
      </p:sp>
    </p:spTree>
    <p:extLst>
      <p:ext uri="{BB962C8B-B14F-4D97-AF65-F5344CB8AC3E}">
        <p14:creationId xmlns:p14="http://schemas.microsoft.com/office/powerpoint/2010/main" val="320296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491a6b27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491a6b27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f491a6b27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491a6b27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491a6b27e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f491a6b27e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491a6b27e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f491a6b27e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491a6b27e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f491a6b27e_0_1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491a6b27e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491a6b27e_0_2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491a6b27e_0_2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491a6b27e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491a6b27e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f491a6b27e_0_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491a6b27e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491a6b27e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f491a6b27e_0_2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491a6b27e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491a6b27e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f491a6b27e_0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85</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491a6b2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491a6b2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491a6b27e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1540695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90</a:t>
            </a:fld>
            <a:endParaRPr lang="en-US"/>
          </a:p>
        </p:txBody>
      </p:sp>
    </p:spTree>
    <p:extLst>
      <p:ext uri="{BB962C8B-B14F-4D97-AF65-F5344CB8AC3E}">
        <p14:creationId xmlns:p14="http://schemas.microsoft.com/office/powerpoint/2010/main" val="268782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Provider Contract is a description of a service offered by a provider</a:t>
            </a:r>
          </a:p>
          <a:p>
            <a:r>
              <a:rPr lang="en-GB" dirty="0"/>
              <a:t>A Consumer Contract is a description of the extent to which a consumer utilises a Provider Contract</a:t>
            </a:r>
          </a:p>
          <a:p>
            <a:r>
              <a:rPr lang="en-GB" dirty="0"/>
              <a:t>A Consumer Driven Contract is a description of how a provider satisfies an aggregate of Consumer Contracts</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96</a:t>
            </a:fld>
            <a:endParaRPr lang="en-US"/>
          </a:p>
        </p:txBody>
      </p:sp>
    </p:spTree>
    <p:extLst>
      <p:ext uri="{BB962C8B-B14F-4D97-AF65-F5344CB8AC3E}">
        <p14:creationId xmlns:p14="http://schemas.microsoft.com/office/powerpoint/2010/main" val="108701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102</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May Flow - Routing changes: to </a:t>
            </a:r>
            <a:r>
              <a:rPr lang="en-US" dirty="0" err="1"/>
              <a:t>dlq</a:t>
            </a:r>
            <a:r>
              <a:rPr lang="en-US" dirty="0"/>
              <a:t> for example</a:t>
            </a:r>
          </a:p>
        </p:txBody>
      </p:sp>
      <p:sp>
        <p:nvSpPr>
          <p:cNvPr id="4" name="Slide Number Placeholder 3"/>
          <p:cNvSpPr>
            <a:spLocks noGrp="1"/>
          </p:cNvSpPr>
          <p:nvPr>
            <p:ph type="sldNum" sz="quarter" idx="5"/>
          </p:nvPr>
        </p:nvSpPr>
        <p:spPr/>
        <p:txBody>
          <a:bodyPr/>
          <a:lstStyle/>
          <a:p>
            <a:fld id="{2C9BF270-F648-CA44-8B20-DE81D7164CE0}" type="slidenum">
              <a:rPr lang="en-US" smtClean="0"/>
              <a:t>119</a:t>
            </a:fld>
            <a:endParaRPr lang="en-US"/>
          </a:p>
        </p:txBody>
      </p:sp>
    </p:spTree>
    <p:extLst>
      <p:ext uri="{BB962C8B-B14F-4D97-AF65-F5344CB8AC3E}">
        <p14:creationId xmlns:p14="http://schemas.microsoft.com/office/powerpoint/2010/main" val="2098555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Created by Eric Brewer</a:t>
            </a:r>
            <a:r>
              <a:rPr lang="en-US" sz="1200" b="1" baseline="0" dirty="0"/>
              <a:t> </a:t>
            </a:r>
            <a:r>
              <a:rPr lang="en-US" dirty="0"/>
              <a:t>According to </a:t>
            </a:r>
            <a:r>
              <a:rPr lang="en-US" dirty="0">
                <a:hlinkClick r:id="rId3" tooltip="University of California, Berkeley"/>
              </a:rPr>
              <a:t>University of California, Berkeley</a:t>
            </a:r>
            <a:r>
              <a:rPr lang="en-US" dirty="0"/>
              <a:t> computer scientist </a:t>
            </a:r>
            <a:r>
              <a:rPr lang="en-US" dirty="0">
                <a:hlinkClick r:id="rId4" tooltip="Eric Brewer (scientist)"/>
              </a:rPr>
              <a:t>Eric Brewer</a:t>
            </a:r>
            <a:r>
              <a:rPr lang="en-US" dirty="0"/>
              <a:t>, the theorem first appeared in autumn 1998.</a:t>
            </a:r>
            <a:r>
              <a:rPr lang="en-US" baseline="30000" dirty="0">
                <a:hlinkClick r:id="rId5"/>
              </a:rPr>
              <a:t>[6]</a:t>
            </a:r>
            <a:r>
              <a:rPr lang="en-US" dirty="0"/>
              <a:t> It was published as the CAP principle in 1999</a:t>
            </a:r>
            <a:r>
              <a:rPr lang="en-US" baseline="30000" dirty="0">
                <a:hlinkClick r:id="rId6"/>
              </a:rPr>
              <a:t>[7]</a:t>
            </a:r>
            <a:r>
              <a:rPr lang="en-US" dirty="0"/>
              <a:t> and presented as a </a:t>
            </a:r>
            <a:r>
              <a:rPr lang="en-US" dirty="0">
                <a:hlinkClick r:id="rId7" tooltip="Conjecture"/>
              </a:rPr>
              <a:t>conjecture</a:t>
            </a:r>
            <a:r>
              <a:rPr lang="en-US" dirty="0"/>
              <a:t> by Brewer at the 2000 </a:t>
            </a:r>
            <a:r>
              <a:rPr lang="en-US" dirty="0">
                <a:hlinkClick r:id="rId8" tooltip="Symposium on Principles of Distributed Computing"/>
              </a:rPr>
              <a:t>Symposium on Principles of Distributed Computing</a:t>
            </a:r>
            <a:r>
              <a:rPr lang="en-US" dirty="0"/>
              <a:t> (PODC).</a:t>
            </a:r>
            <a:r>
              <a:rPr lang="en-US" baseline="30000" dirty="0">
                <a:hlinkClick r:id="rId9"/>
              </a:rPr>
              <a:t>[8]</a:t>
            </a:r>
            <a:r>
              <a:rPr lang="en-US" dirty="0"/>
              <a:t> In 2002, </a:t>
            </a:r>
            <a:r>
              <a:rPr lang="en-US" dirty="0">
                <a:hlinkClick r:id="rId10" tooltip="Seth Gilbert (page does not exist)"/>
              </a:rPr>
              <a:t>Seth Gilbert</a:t>
            </a:r>
            <a:r>
              <a:rPr lang="en-US" dirty="0"/>
              <a:t> and </a:t>
            </a:r>
            <a:r>
              <a:rPr lang="en-US" dirty="0">
                <a:hlinkClick r:id="rId11" tooltip="Nancy Lynch"/>
              </a:rPr>
              <a:t>Nancy Lynch</a:t>
            </a:r>
            <a:r>
              <a:rPr lang="en-US" dirty="0"/>
              <a:t> of </a:t>
            </a:r>
            <a:r>
              <a:rPr lang="en-US" dirty="0">
                <a:hlinkClick r:id="rId12" tooltip="MIT"/>
              </a:rPr>
              <a:t>MIT</a:t>
            </a:r>
            <a:r>
              <a:rPr lang="en-US" dirty="0"/>
              <a:t> published a formal proof of Brewer's conjecture, rendering it a </a:t>
            </a:r>
            <a:r>
              <a:rPr lang="en-US" dirty="0">
                <a:hlinkClick r:id="rId13" tooltip="Theorem"/>
              </a:rPr>
              <a:t>theorem</a:t>
            </a:r>
            <a:r>
              <a:rPr lang="en-US" dirty="0"/>
              <a:t>.</a:t>
            </a: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Consistency</a:t>
            </a:r>
            <a:r>
              <a:rPr lang="en-US" sz="1200" dirty="0"/>
              <a:t> - A read is guaranteed to return the most recent write for a given client.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Availability</a:t>
            </a:r>
            <a:r>
              <a:rPr lang="en-US" sz="1200" dirty="0"/>
              <a:t> - A non-failing node will return a reasonable response within a reasonable amount of time (no error or timeout).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Partition Tolerance</a:t>
            </a:r>
            <a:r>
              <a:rPr lang="en-US" sz="1200" dirty="0"/>
              <a:t> - The system will continue to function when network partitions occur.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129</a:t>
            </a:fld>
            <a:endParaRPr lang="en-US"/>
          </a:p>
        </p:txBody>
      </p:sp>
    </p:spTree>
    <p:extLst>
      <p:ext uri="{BB962C8B-B14F-4D97-AF65-F5344CB8AC3E}">
        <p14:creationId xmlns:p14="http://schemas.microsoft.com/office/powerpoint/2010/main" val="677504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130</a:t>
            </a:fld>
            <a:endParaRPr lang="en-US"/>
          </a:p>
        </p:txBody>
      </p:sp>
    </p:spTree>
    <p:extLst>
      <p:ext uri="{BB962C8B-B14F-4D97-AF65-F5344CB8AC3E}">
        <p14:creationId xmlns:p14="http://schemas.microsoft.com/office/powerpoint/2010/main" val="1237838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131</a:t>
            </a:fld>
            <a:endParaRPr lang="en-US"/>
          </a:p>
        </p:txBody>
      </p:sp>
    </p:spTree>
    <p:extLst>
      <p:ext uri="{BB962C8B-B14F-4D97-AF65-F5344CB8AC3E}">
        <p14:creationId xmlns:p14="http://schemas.microsoft.com/office/powerpoint/2010/main" val="2787676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have an ordered queue, that represents changes to entities in another system. We may want to apply them in order. </a:t>
            </a:r>
          </a:p>
          <a:p>
            <a:endParaRPr lang="en-US" dirty="0"/>
          </a:p>
          <a:p>
            <a:r>
              <a:rPr lang="en-US" dirty="0"/>
              <a:t>If we need to scale, because the rate of arrival exceeds the rate of removal and we will back up, we might want to have multiple consumers read from an ordered queue.</a:t>
            </a:r>
          </a:p>
          <a:p>
            <a:endParaRPr lang="en-US" dirty="0"/>
          </a:p>
          <a:p>
            <a:r>
              <a:rPr lang="en-US" dirty="0"/>
              <a:t>The problem here is that because we lock the first message, and read past, we risk that we will attempt to write from the second message, before the first. </a:t>
            </a:r>
          </a:p>
          <a:p>
            <a:endParaRPr lang="en-US" dirty="0"/>
          </a:p>
          <a:p>
            <a:r>
              <a:rPr lang="en-US" dirty="0"/>
              <a:t>What can we do in this case?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a:t>
            </a:fld>
            <a:endParaRPr lang="en-US"/>
          </a:p>
        </p:txBody>
      </p:sp>
    </p:spTree>
    <p:extLst>
      <p:ext uri="{BB962C8B-B14F-4D97-AF65-F5344CB8AC3E}">
        <p14:creationId xmlns:p14="http://schemas.microsoft.com/office/powerpoint/2010/main" val="32124840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Forfeit</a:t>
            </a:r>
            <a:r>
              <a:rPr lang="en-US" sz="1200" b="1" baseline="0" dirty="0"/>
              <a:t> the ability to cope with a network partition. How is this possible? We don’t distribute i.e. an RDBMS running on a single server, or in a cluster with 2-Phase Commit for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Assumption is that we are co-located in a rack and network partitions are rare and can be retried successfully within a timeout; or the server is on fire and we don’t care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132</a:t>
            </a:fld>
            <a:endParaRPr lang="en-US"/>
          </a:p>
        </p:txBody>
      </p:sp>
    </p:spTree>
    <p:extLst>
      <p:ext uri="{BB962C8B-B14F-4D97-AF65-F5344CB8AC3E}">
        <p14:creationId xmlns:p14="http://schemas.microsoft.com/office/powerpoint/2010/main" val="3087886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133</a:t>
            </a:fld>
            <a:endParaRPr lang="en-US"/>
          </a:p>
        </p:txBody>
      </p:sp>
    </p:spTree>
    <p:extLst>
      <p:ext uri="{BB962C8B-B14F-4D97-AF65-F5344CB8AC3E}">
        <p14:creationId xmlns:p14="http://schemas.microsoft.com/office/powerpoint/2010/main" val="12424442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Make minority</a:t>
            </a:r>
            <a:r>
              <a:rPr lang="en-US" sz="1200" baseline="0" dirty="0"/>
              <a:t> partitions unavailable.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Distributed databases tend to use this approach. Tend to work with majority consensus protocols.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Rabbit MQ is here as the </a:t>
            </a:r>
            <a:r>
              <a:rPr lang="en-US" sz="1200" baseline="0" dirty="0" err="1"/>
              <a:t>Mnesia</a:t>
            </a:r>
            <a:r>
              <a:rPr lang="en-US" sz="1200" baseline="0" dirty="0"/>
              <a:t> database works this way.</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134</a:t>
            </a:fld>
            <a:endParaRPr lang="en-US"/>
          </a:p>
        </p:txBody>
      </p:sp>
    </p:spTree>
    <p:extLst>
      <p:ext uri="{BB962C8B-B14F-4D97-AF65-F5344CB8AC3E}">
        <p14:creationId xmlns:p14="http://schemas.microsoft.com/office/powerpoint/2010/main" val="6247561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135</a:t>
            </a:fld>
            <a:endParaRPr lang="en-US"/>
          </a:p>
        </p:txBody>
      </p:sp>
    </p:spTree>
    <p:extLst>
      <p:ext uri="{BB962C8B-B14F-4D97-AF65-F5344CB8AC3E}">
        <p14:creationId xmlns:p14="http://schemas.microsoft.com/office/powerpoint/2010/main" val="2734411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Serve data, even if it is stale. May be eventual consistency.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Web Caches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Expiration</a:t>
            </a:r>
            <a:r>
              <a:rPr lang="en-US" sz="1200" baseline="0" dirty="0"/>
              <a:t> and Leases, Conflict Resolution (</a:t>
            </a:r>
            <a:r>
              <a:rPr lang="en-US" sz="1200" baseline="0" dirty="0" err="1"/>
              <a:t>Etag</a:t>
            </a:r>
            <a:r>
              <a:rPr lang="en-US" sz="1200" baseline="0" dirty="0"/>
              <a:t>, Last Modified, If-None-Match, If-Modified-Since)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136</a:t>
            </a:fld>
            <a:endParaRPr lang="en-US"/>
          </a:p>
        </p:txBody>
      </p:sp>
    </p:spTree>
    <p:extLst>
      <p:ext uri="{BB962C8B-B14F-4D97-AF65-F5344CB8AC3E}">
        <p14:creationId xmlns:p14="http://schemas.microsoft.com/office/powerpoint/2010/main" val="3602036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with a distributed transaction</a:t>
            </a:r>
          </a:p>
          <a:p>
            <a:endParaRPr lang="en-US" baseline="0" dirty="0"/>
          </a:p>
          <a:p>
            <a:r>
              <a:rPr lang="en-US" baseline="0" dirty="0"/>
              <a:t>1: I try to write to the queue</a:t>
            </a:r>
          </a:p>
          <a:p>
            <a:r>
              <a:rPr lang="en-US" baseline="0" dirty="0"/>
              <a:t>2: The queue creates a transaction and writes to all the other queues in the cluster. Note that this might be in a different AZ</a:t>
            </a:r>
          </a:p>
          <a:p>
            <a:r>
              <a:rPr lang="en-US" baseline="0" dirty="0"/>
              <a:t>3: The queue then responds when the message has been written to the queue</a:t>
            </a:r>
          </a:p>
          <a:p>
            <a:endParaRPr lang="en-US" dirty="0"/>
          </a:p>
          <a:p>
            <a:r>
              <a:rPr lang="en-US" dirty="0"/>
              <a:t>What</a:t>
            </a:r>
            <a:r>
              <a:rPr lang="en-US" baseline="0" dirty="0"/>
              <a:t> happens on failure to write to a node? </a:t>
            </a:r>
            <a:r>
              <a:rPr lang="en-US" baseline="0" dirty="0" err="1"/>
              <a:t>MoM</a:t>
            </a:r>
            <a:r>
              <a:rPr lang="en-US" baseline="0" dirty="0"/>
              <a:t> defined. RMQ for example will not guarantee, better to use publisher confirms that send you an ack when the message is written to the queue (persistent) or when it is consumed (non-persistent) and then resend when failed. Kaka lets you choose how many of your nodes is success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137</a:t>
            </a:fld>
            <a:endParaRPr lang="en-US"/>
          </a:p>
        </p:txBody>
      </p:sp>
    </p:spTree>
    <p:extLst>
      <p:ext uri="{BB962C8B-B14F-4D97-AF65-F5344CB8AC3E}">
        <p14:creationId xmlns:p14="http://schemas.microsoft.com/office/powerpoint/2010/main" val="290698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RMQ Cluster we have a leader node, and follower nodes. We want an odd number of nodes, 3 or 5 for examples, so that they can vote on who becomes the leader if the leader stops.</a:t>
            </a:r>
          </a:p>
          <a:p>
            <a:endParaRPr lang="en-US" baseline="0" dirty="0"/>
          </a:p>
          <a:p>
            <a:r>
              <a:rPr lang="en-US" baseline="0" dirty="0"/>
              <a:t>We replicate the exchange data out to all nodes in the cluster.</a:t>
            </a:r>
          </a:p>
          <a:p>
            <a:endParaRPr lang="en-US" baseline="0" dirty="0"/>
          </a:p>
          <a:p>
            <a:r>
              <a:rPr lang="en-US" dirty="0">
                <a:hlinkClick r:id="rId3"/>
              </a:rPr>
              <a:t>Clustering</a:t>
            </a:r>
            <a:r>
              <a:rPr lang="en-US" dirty="0"/>
              <a:t> connects multiple machines together to form a single logical broker. Communication is via </a:t>
            </a:r>
            <a:r>
              <a:rPr lang="en-US" dirty="0" err="1"/>
              <a:t>Erlang</a:t>
            </a:r>
            <a:r>
              <a:rPr lang="en-US" dirty="0"/>
              <a:t> message-passing, so all nodes in the cluster must have the same </a:t>
            </a:r>
            <a:r>
              <a:rPr lang="en-US" dirty="0" err="1"/>
              <a:t>Erlang</a:t>
            </a:r>
            <a:r>
              <a:rPr lang="en-US" dirty="0"/>
              <a:t> cookie. The network links between machines in a cluster </a:t>
            </a:r>
            <a:r>
              <a:rPr lang="en-US" b="1" dirty="0"/>
              <a:t>must</a:t>
            </a:r>
            <a:r>
              <a:rPr lang="en-US" dirty="0"/>
              <a:t> be reliable, and all machines in the cluster must run the same versions of </a:t>
            </a:r>
            <a:r>
              <a:rPr lang="en-US" dirty="0" err="1"/>
              <a:t>RabbitMQ</a:t>
            </a:r>
            <a:r>
              <a:rPr lang="en-US" dirty="0"/>
              <a:t> and </a:t>
            </a:r>
            <a:r>
              <a:rPr lang="en-US" dirty="0" err="1"/>
              <a:t>Erlang</a:t>
            </a:r>
            <a:r>
              <a:rPr lang="en-US" dirty="0"/>
              <a:t>. </a:t>
            </a:r>
          </a:p>
          <a:p>
            <a:endParaRPr lang="en-US" dirty="0"/>
          </a:p>
          <a:p>
            <a:r>
              <a:rPr lang="en-US" dirty="0"/>
              <a:t>Virtual hosts, exchanges, users, and permissions are automatically mirrored across all nodes in a cluster. </a:t>
            </a:r>
          </a:p>
          <a:p>
            <a:endParaRPr lang="en-US" dirty="0"/>
          </a:p>
          <a:p>
            <a:r>
              <a:rPr lang="en-US" dirty="0"/>
              <a:t>Queues may be located on a single node, or </a:t>
            </a:r>
            <a:r>
              <a:rPr lang="en-US" dirty="0">
                <a:hlinkClick r:id="rId4"/>
              </a:rPr>
              <a:t>mirrored across multiple nodes</a:t>
            </a:r>
            <a:r>
              <a:rPr lang="en-US" dirty="0"/>
              <a:t>. A client connecting to any node in a cluster can see all queues in the cluster, even if they are not located on that node. </a:t>
            </a:r>
          </a:p>
          <a:p>
            <a:endParaRPr lang="en-US" dirty="0"/>
          </a:p>
          <a:p>
            <a:r>
              <a:rPr lang="en-US" dirty="0"/>
              <a:t>When a client connects to a queue, it always</a:t>
            </a:r>
            <a:r>
              <a:rPr lang="en-US" baseline="0" dirty="0"/>
              <a:t> connects to the master, via the local node. The other queues only exist for the event of failure.</a:t>
            </a:r>
          </a:p>
          <a:p>
            <a:endParaRPr lang="en-US" baseline="0" dirty="0"/>
          </a:p>
          <a:p>
            <a:r>
              <a:rPr lang="en-US" dirty="0"/>
              <a:t>Each mirrored queue consists of one </a:t>
            </a:r>
            <a:r>
              <a:rPr lang="en-US" i="1" dirty="0"/>
              <a:t>master</a:t>
            </a:r>
            <a:r>
              <a:rPr lang="en-US" dirty="0"/>
              <a:t> and one or more </a:t>
            </a:r>
            <a:r>
              <a:rPr lang="en-US" i="1" dirty="0"/>
              <a:t>mirrors</a:t>
            </a:r>
            <a:r>
              <a:rPr lang="en-US" dirty="0"/>
              <a:t>. The master is hosted on one node commonly referred as the master node. Each queue has its own master node. All operations for a given queue are first applied on the queue's master node and then propagated to mirrors. This involves </a:t>
            </a:r>
            <a:r>
              <a:rPr lang="en-US" dirty="0" err="1"/>
              <a:t>enqueueing</a:t>
            </a:r>
            <a:r>
              <a:rPr lang="en-US" dirty="0"/>
              <a:t> publishes, delivering messages to consumers, tracking </a:t>
            </a:r>
            <a:r>
              <a:rPr lang="en-US" dirty="0">
                <a:hlinkClick r:id="rId5"/>
              </a:rPr>
              <a:t>acknowledgements from consumers</a:t>
            </a:r>
            <a:r>
              <a:rPr lang="en-US" dirty="0"/>
              <a:t> and so on. </a:t>
            </a:r>
          </a:p>
          <a:p>
            <a:r>
              <a:rPr lang="en-US" dirty="0"/>
              <a:t>Queue mirroring implies </a:t>
            </a:r>
            <a:r>
              <a:rPr lang="en-US" dirty="0">
                <a:hlinkClick r:id="rId3"/>
              </a:rPr>
              <a:t>a cluster of nodes</a:t>
            </a:r>
            <a:r>
              <a:rPr lang="en-US" dirty="0"/>
              <a:t>. It is therefore not recommended for use across a WAN (though of course, clients can still connect from as near and as far as needed). </a:t>
            </a:r>
          </a:p>
          <a:p>
            <a:r>
              <a:rPr lang="en-US" dirty="0"/>
              <a:t>Messages published to the queue are replicated to all mirrors. Consumers are connected to the master regardless of which node they connect to, with mirrors dropping messages that have been acknowledged at the master. Queue mirroring therefore enhances availability, but does not distribute load across nodes (all participating nodes each do all the work). </a:t>
            </a:r>
          </a:p>
          <a:p>
            <a:r>
              <a:rPr lang="en-US" dirty="0"/>
              <a:t>If the node that hosts queue master fails, the oldest mirror will be promoted to the new master as long as it </a:t>
            </a:r>
            <a:r>
              <a:rPr lang="en-US" dirty="0" err="1"/>
              <a:t>synchronised</a:t>
            </a:r>
            <a:r>
              <a:rPr lang="en-US" dirty="0"/>
              <a:t>. </a:t>
            </a:r>
            <a:r>
              <a:rPr lang="en-US" dirty="0">
                <a:hlinkClick r:id="rId6"/>
              </a:rPr>
              <a:t>Unsynchronised mirrors</a:t>
            </a:r>
            <a:r>
              <a:rPr lang="en-US" dirty="0"/>
              <a:t> can be promoted, too, depending on queue mirroring parameters. </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140</a:t>
            </a:fld>
            <a:endParaRPr lang="en-US"/>
          </a:p>
        </p:txBody>
      </p:sp>
    </p:spTree>
    <p:extLst>
      <p:ext uri="{BB962C8B-B14F-4D97-AF65-F5344CB8AC3E}">
        <p14:creationId xmlns:p14="http://schemas.microsoft.com/office/powerpoint/2010/main" val="1764711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event that there</a:t>
            </a:r>
            <a:r>
              <a:rPr lang="en-US" baseline="0" dirty="0"/>
              <a:t> is a partition, then the partitioned node will decide that it is also a master. Thus this node is now out-of-</a:t>
            </a:r>
            <a:r>
              <a:rPr lang="en-US" baseline="0" dirty="0" err="1"/>
              <a:t>sychronization</a:t>
            </a:r>
            <a:r>
              <a:rPr lang="en-US" baseline="0" dirty="0"/>
              <a:t> i.e. has become inconsistent. As new messages are written to the exchange and published to attached nodes, they will not </a:t>
            </a:r>
            <a:r>
              <a:rPr lang="en-US" baseline="0" dirty="0" err="1"/>
              <a:t>propogate</a:t>
            </a:r>
            <a:r>
              <a:rPr lang="en-US" baseline="0" dirty="0"/>
              <a:t> to the other side of the partition.</a:t>
            </a:r>
          </a:p>
          <a:p>
            <a:endParaRPr lang="en-US" baseline="0" dirty="0"/>
          </a:p>
          <a:p>
            <a:r>
              <a:rPr lang="en-US" baseline="0" dirty="0"/>
              <a:t>By default we are AP, we have availability I can talk to both nodes in the event of a partition.</a:t>
            </a:r>
          </a:p>
          <a:p>
            <a:endParaRPr lang="en-US" dirty="0"/>
          </a:p>
          <a:p>
            <a:endParaRPr lang="en-US" dirty="0"/>
          </a:p>
          <a:p>
            <a:r>
              <a:rPr lang="en-US" dirty="0"/>
              <a:t>It is easy to see that we have sacrificed</a:t>
            </a:r>
            <a:r>
              <a:rPr lang="en-US" baseline="0" dirty="0"/>
              <a:t> consistency in this instance. </a:t>
            </a:r>
            <a:endParaRPr lang="en-US" dirty="0"/>
          </a:p>
          <a:p>
            <a:endParaRPr lang="en-US" dirty="0"/>
          </a:p>
          <a:p>
            <a:r>
              <a:rPr lang="en-US" dirty="0"/>
              <a:t>If we publish to one node or the other, then we will not have those messages on both sides. If we have multiple clients of the</a:t>
            </a:r>
            <a:r>
              <a:rPr lang="en-US" baseline="0" dirty="0"/>
              <a:t> queue i.e. competing consumers, we will not agree on what messages have already been processed i.e. we will get duplicates.</a:t>
            </a:r>
          </a:p>
          <a:p>
            <a:endParaRPr lang="en-US" baseline="0" dirty="0"/>
          </a:p>
          <a:p>
            <a:r>
              <a:rPr lang="en-US" baseline="0" dirty="0"/>
              <a:t>Now we could decide to ignore duplicates, but to ensure we did not want to risk losing messages we would have to ensure that we had consumers eating from both sides of the partition, which we might not be able to guarantee.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141</a:t>
            </a:fld>
            <a:endParaRPr lang="en-US"/>
          </a:p>
        </p:txBody>
      </p:sp>
    </p:spTree>
    <p:extLst>
      <p:ext uri="{BB962C8B-B14F-4D97-AF65-F5344CB8AC3E}">
        <p14:creationId xmlns:p14="http://schemas.microsoft.com/office/powerpoint/2010/main" val="24672044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142</a:t>
            </a:fld>
            <a:endParaRPr lang="en-US"/>
          </a:p>
        </p:txBody>
      </p:sp>
    </p:spTree>
    <p:extLst>
      <p:ext uri="{BB962C8B-B14F-4D97-AF65-F5344CB8AC3E}">
        <p14:creationId xmlns:p14="http://schemas.microsoft.com/office/powerpoint/2010/main" val="3283043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Pause</a:t>
            </a:r>
            <a:r>
              <a:rPr lang="en-US" baseline="0" dirty="0"/>
              <a:t> Minority we switch RMQ from AP to CP.</a:t>
            </a:r>
          </a:p>
          <a:p>
            <a:endParaRPr lang="en-US" baseline="0" dirty="0"/>
          </a:p>
          <a:p>
            <a:r>
              <a:rPr lang="en-US" baseline="0" dirty="0"/>
              <a:t>In the presence of a partition we will pause the minority portion of the network. (We can use pause-if-all-down to deal with ties if we have even numbers of nodes). The paused node closes its sockets. So it is no longer available.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If the node we are talking to partitions, our client will need to be aware that it will get socket closed exceptions.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143</a:t>
            </a:fld>
            <a:endParaRPr lang="en-US"/>
          </a:p>
        </p:txBody>
      </p:sp>
    </p:spTree>
    <p:extLst>
      <p:ext uri="{BB962C8B-B14F-4D97-AF65-F5344CB8AC3E}">
        <p14:creationId xmlns:p14="http://schemas.microsoft.com/office/powerpoint/2010/main" val="4086117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choose to requeue anything that is out of order. So given that we have v0, we expect v1. If see v2, we requeue to the end, assuming we have not yet processed v1 and that it is in-flight somewhere.</a:t>
            </a:r>
          </a:p>
          <a:p>
            <a:endParaRPr lang="en-US" dirty="0"/>
          </a:p>
          <a:p>
            <a:r>
              <a:rPr lang="en-US" dirty="0"/>
              <a:t>The problem is that we have now de-ordered the queue, and when we see v3 we will need to requeue that until we get to v2. As we may then process v3 again before we get to v2, we can end up with a lot of extra work</a:t>
            </a:r>
          </a:p>
        </p:txBody>
      </p:sp>
      <p:sp>
        <p:nvSpPr>
          <p:cNvPr id="4" name="Slide Number Placeholder 3"/>
          <p:cNvSpPr>
            <a:spLocks noGrp="1"/>
          </p:cNvSpPr>
          <p:nvPr>
            <p:ph type="sldNum" sz="quarter" idx="5"/>
          </p:nvPr>
        </p:nvSpPr>
        <p:spPr/>
        <p:txBody>
          <a:bodyPr/>
          <a:lstStyle/>
          <a:p>
            <a:fld id="{F949CB24-BEAC-6A41-9A10-BFD56146B867}" type="slidenum">
              <a:rPr lang="en-US" smtClean="0"/>
              <a:pPr/>
              <a:t>15</a:t>
            </a:fld>
            <a:endParaRPr lang="en-US"/>
          </a:p>
        </p:txBody>
      </p:sp>
    </p:spTree>
    <p:extLst>
      <p:ext uri="{BB962C8B-B14F-4D97-AF65-F5344CB8AC3E}">
        <p14:creationId xmlns:p14="http://schemas.microsoft.com/office/powerpoint/2010/main" val="11427137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it rejoins the cluster, it will be unsynchronized as it will not have any messages published whilst it was paused. We usually wait until the existing nodes process outstanding, and then we will have caught up, but we can force synchronization.</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144</a:t>
            </a:fld>
            <a:endParaRPr lang="en-US"/>
          </a:p>
        </p:txBody>
      </p:sp>
    </p:spTree>
    <p:extLst>
      <p:ext uri="{BB962C8B-B14F-4D97-AF65-F5344CB8AC3E}">
        <p14:creationId xmlns:p14="http://schemas.microsoft.com/office/powerpoint/2010/main" val="19496046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usually wait until the existing nodes process outstanding, and then we will have caught up, but we can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3734491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a little more complicated if the master is in the minority during a partition. Obviously we can no longer talk to the queue on master, which is what has been happening up to now.</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146</a:t>
            </a:fld>
            <a:endParaRPr lang="en-US"/>
          </a:p>
        </p:txBody>
      </p:sp>
    </p:spTree>
    <p:extLst>
      <p:ext uri="{BB962C8B-B14F-4D97-AF65-F5344CB8AC3E}">
        <p14:creationId xmlns:p14="http://schemas.microsoft.com/office/powerpoint/2010/main" val="1976473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receive duplicates.</a:t>
            </a:r>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147</a:t>
            </a:fld>
            <a:endParaRPr lang="en-US"/>
          </a:p>
        </p:txBody>
      </p:sp>
    </p:spTree>
    <p:extLst>
      <p:ext uri="{BB962C8B-B14F-4D97-AF65-F5344CB8AC3E}">
        <p14:creationId xmlns:p14="http://schemas.microsoft.com/office/powerpoint/2010/main" val="1565622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nodes in the majority partition now elect a new master.</a:t>
            </a:r>
          </a:p>
          <a:p>
            <a:endParaRPr lang="en-US" baseline="0" dirty="0"/>
          </a:p>
          <a:p>
            <a:r>
              <a:rPr lang="en-US" baseline="0" dirty="0"/>
              <a:t>Now we have a situation where not only does a client talking to a partition that the socket will error, but now our consumer will no longer be connected to the master through its node. The new master will consider all mirrors to have been disconnected, even ones that were originally connected to that node. It will resend all </a:t>
            </a:r>
            <a:r>
              <a:rPr lang="en-US" baseline="0" dirty="0" err="1"/>
              <a:t>unacked</a:t>
            </a:r>
            <a:r>
              <a:rPr lang="en-US" baseline="0" dirty="0"/>
              <a:t> messages. A client might not be aware when the mirror it is attached to becomes the master, and therefore not understand that it needs to reconnect. Clients should therefore listen for consumer cancellation notifications and assume they have to reconnect and may </a:t>
            </a:r>
            <a:r>
              <a:rPr lang="en-US" baseline="0"/>
              <a:t>receive duplicates.</a:t>
            </a:r>
            <a:endParaRPr lang="en-US" baseline="0" dirty="0"/>
          </a:p>
          <a:p>
            <a:endParaRPr lang="en-US" baseline="0" dirty="0"/>
          </a:p>
          <a:p>
            <a:r>
              <a:rPr lang="en-US" dirty="0"/>
              <a:t>The longest running mirror is promoted to master, the assumption being that it is most likely to be fully </a:t>
            </a:r>
            <a:r>
              <a:rPr lang="en-US" dirty="0" err="1"/>
              <a:t>synchronised</a:t>
            </a:r>
            <a:r>
              <a:rPr lang="en-US" dirty="0"/>
              <a:t> with the master. If there is no mirror that is </a:t>
            </a:r>
            <a:r>
              <a:rPr lang="en-US" dirty="0">
                <a:hlinkClick r:id="rId3"/>
              </a:rPr>
              <a:t>synchronised</a:t>
            </a:r>
            <a:r>
              <a:rPr lang="en-US" dirty="0"/>
              <a:t> with the master, messages that only existed on master will be lost. </a:t>
            </a:r>
          </a:p>
          <a:p>
            <a:endParaRPr lang="en-US" dirty="0"/>
          </a:p>
          <a:p>
            <a:r>
              <a:rPr lang="en-US" dirty="0"/>
              <a:t>The mirror considers all previous consumers to have been abruptly disconnected. It </a:t>
            </a:r>
            <a:r>
              <a:rPr lang="en-US" dirty="0" err="1"/>
              <a:t>requeues</a:t>
            </a:r>
            <a:r>
              <a:rPr lang="en-US" dirty="0"/>
              <a:t> all messages that have been delivered to clients but are pending acknowledgement. This can include messages for which a client has issued acknowledgements, say, if an acknowledgement was either lost on the wire before reaching the node hosting queue master, or it was lost when broadcast from the master to the mirrors. In either case, the new master has no choice but to </a:t>
            </a:r>
            <a:r>
              <a:rPr lang="en-US" dirty="0" err="1"/>
              <a:t>requeue</a:t>
            </a:r>
            <a:r>
              <a:rPr lang="en-US" dirty="0"/>
              <a:t> all messages that it has not seen acknowledgements for. </a:t>
            </a:r>
          </a:p>
          <a:p>
            <a:endParaRPr lang="en-US" dirty="0"/>
          </a:p>
          <a:p>
            <a:r>
              <a:rPr lang="en-US" dirty="0"/>
              <a:t>Consumers that have requested to be notified when a queue fails over </a:t>
            </a:r>
            <a:r>
              <a:rPr lang="en-US" dirty="0">
                <a:hlinkClick r:id="rId4"/>
              </a:rPr>
              <a:t>will be notified of cancellation</a:t>
            </a:r>
            <a:r>
              <a:rPr lang="en-US" dirty="0"/>
              <a:t>. </a:t>
            </a:r>
          </a:p>
          <a:p>
            <a:endParaRPr lang="en-US" dirty="0"/>
          </a:p>
          <a:p>
            <a:r>
              <a:rPr lang="en-US" dirty="0"/>
              <a:t>As a result of the </a:t>
            </a:r>
            <a:r>
              <a:rPr lang="en-US" dirty="0" err="1"/>
              <a:t>requeuing</a:t>
            </a:r>
            <a:r>
              <a:rPr lang="en-US" dirty="0"/>
              <a:t>, clients that re-consume from the queue </a:t>
            </a:r>
            <a:r>
              <a:rPr lang="en-US" b="1" dirty="0"/>
              <a:t>must</a:t>
            </a:r>
            <a:r>
              <a:rPr lang="en-US" dirty="0"/>
              <a:t> be aware that they are likely to subsequently receive messages that they have already received. </a:t>
            </a:r>
          </a:p>
          <a:p>
            <a:endParaRPr lang="en-US" dirty="0"/>
          </a:p>
          <a:p>
            <a:r>
              <a:rPr lang="en-US" dirty="0"/>
              <a:t>As the chosen mirror becomes the master, no messages that are published to the mirrored queue during this time will be lost (barring subsequent failures on the promoted node). Messages published to a node that hosts queue mirror are routed to the queue master and then replicated to all mirrors. Should the master fail, the messages continue to be sent to the mirrors and will be added to the queue once the promotion of a mirror to the master completes. </a:t>
            </a:r>
          </a:p>
          <a:p>
            <a:endParaRPr lang="en-US" dirty="0"/>
          </a:p>
          <a:p>
            <a:r>
              <a:rPr lang="en-US" dirty="0"/>
              <a:t>Messages published by clients using </a:t>
            </a:r>
            <a:r>
              <a:rPr lang="en-US" dirty="0">
                <a:hlinkClick r:id="rId5"/>
              </a:rPr>
              <a:t>publisher confirms</a:t>
            </a:r>
            <a:r>
              <a:rPr lang="en-US" dirty="0"/>
              <a:t> will still be confirmed even if the master (or any mirrors) fail between the message being published and a confirmation received by the publisher. From the point of view of the publisher, publishing to a mirrored queue is no different from publishing to a non-mirrored one. </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148</a:t>
            </a:fld>
            <a:endParaRPr lang="en-US"/>
          </a:p>
        </p:txBody>
      </p:sp>
    </p:spTree>
    <p:extLst>
      <p:ext uri="{BB962C8B-B14F-4D97-AF65-F5344CB8AC3E}">
        <p14:creationId xmlns:p14="http://schemas.microsoft.com/office/powerpoint/2010/main" val="32610908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149</a:t>
            </a:fld>
            <a:endParaRPr lang="en-US"/>
          </a:p>
        </p:txBody>
      </p:sp>
    </p:spTree>
    <p:extLst>
      <p:ext uri="{BB962C8B-B14F-4D97-AF65-F5344CB8AC3E}">
        <p14:creationId xmlns:p14="http://schemas.microsoft.com/office/powerpoint/2010/main" val="19372839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before when the minority rejoins the cluster, the nodes will be </a:t>
            </a:r>
            <a:r>
              <a:rPr lang="en-US" baseline="0" dirty="0" err="1"/>
              <a:t>unsychronized</a:t>
            </a:r>
            <a:r>
              <a:rPr lang="en-US" baseline="0" dirty="0"/>
              <a:t>. Again we can wait for the node to catch up as the backlog erodes or force synchronization.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150</a:t>
            </a:fld>
            <a:endParaRPr lang="en-US"/>
          </a:p>
        </p:txBody>
      </p:sp>
    </p:spTree>
    <p:extLst>
      <p:ext uri="{BB962C8B-B14F-4D97-AF65-F5344CB8AC3E}">
        <p14:creationId xmlns:p14="http://schemas.microsoft.com/office/powerpoint/2010/main" val="9951679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in a cluster without mirrored queues?</a:t>
            </a:r>
          </a:p>
          <a:p>
            <a:endParaRPr lang="en-US" baseline="0" dirty="0"/>
          </a:p>
          <a:p>
            <a:r>
              <a:rPr lang="en-US" baseline="0" dirty="0"/>
              <a:t>The queue is created on the node by the client when it connects (may be Producer or Consumer </a:t>
            </a:r>
            <a:r>
              <a:rPr lang="mr-IN" baseline="0" dirty="0"/>
              <a:t>–</a:t>
            </a:r>
            <a:r>
              <a:rPr lang="en-US" baseline="0" dirty="0"/>
              <a:t> it all depends on how you code your clients).</a:t>
            </a:r>
          </a:p>
          <a:p>
            <a:endParaRPr lang="en-US" baseline="0" dirty="0"/>
          </a:p>
          <a:p>
            <a:r>
              <a:rPr lang="en-US" baseline="0" dirty="0"/>
              <a:t>A queue can be durable, the queue survives when the client vanishes, or non-durable the queue will vanish when the client is no longer connected.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151</a:t>
            </a:fld>
            <a:endParaRPr lang="en-US"/>
          </a:p>
        </p:txBody>
      </p:sp>
    </p:spTree>
    <p:extLst>
      <p:ext uri="{BB962C8B-B14F-4D97-AF65-F5344CB8AC3E}">
        <p14:creationId xmlns:p14="http://schemas.microsoft.com/office/powerpoint/2010/main" val="17559550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If the non-durable queue is in the minority partition when it pauses, then it simply vanishes. The queue simply ceases to exist.</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152</a:t>
            </a:fld>
            <a:endParaRPr lang="en-US"/>
          </a:p>
        </p:txBody>
      </p:sp>
    </p:spTree>
    <p:extLst>
      <p:ext uri="{BB962C8B-B14F-4D97-AF65-F5344CB8AC3E}">
        <p14:creationId xmlns:p14="http://schemas.microsoft.com/office/powerpoint/2010/main" val="491881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the client on disconnecting, simply has to re-connect to RMQ and create the queue again, as a fresh subscription.</a:t>
            </a:r>
          </a:p>
          <a:p>
            <a:endParaRPr lang="en-GB" baseline="0" dirty="0"/>
          </a:p>
          <a:p>
            <a:r>
              <a:rPr lang="en-GB" baseline="0" dirty="0"/>
              <a:t>The only risk is messages that were published whilst the client was failing over will not be picked up.</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153</a:t>
            </a:fld>
            <a:endParaRPr lang="en-US"/>
          </a:p>
        </p:txBody>
      </p:sp>
    </p:spTree>
    <p:extLst>
      <p:ext uri="{BB962C8B-B14F-4D97-AF65-F5344CB8AC3E}">
        <p14:creationId xmlns:p14="http://schemas.microsoft.com/office/powerpoint/2010/main" val="3170657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16</a:t>
            </a:fld>
            <a:endParaRPr lang="en-US"/>
          </a:p>
        </p:txBody>
      </p:sp>
    </p:spTree>
    <p:extLst>
      <p:ext uri="{BB962C8B-B14F-4D97-AF65-F5344CB8AC3E}">
        <p14:creationId xmlns:p14="http://schemas.microsoft.com/office/powerpoint/2010/main" val="1941245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happens </a:t>
            </a:r>
            <a:r>
              <a:rPr lang="en-GB" baseline="0" dirty="0"/>
              <a:t>when the durable queue node fails?</a:t>
            </a:r>
          </a:p>
          <a:p>
            <a:endParaRPr lang="en-GB" baseline="0" dirty="0"/>
          </a:p>
          <a:p>
            <a:r>
              <a:rPr lang="en-GB" baseline="0" dirty="0"/>
              <a:t>Once again the node connected to the queue will find that they cannot connect. But</a:t>
            </a:r>
            <a:r>
              <a:rPr lang="mr-IN" baseline="0" dirty="0"/>
              <a:t>…</a:t>
            </a:r>
            <a:r>
              <a:rPr lang="en-GB" baseline="0" dirty="0"/>
              <a:t> the durable queue remains on the paused node. If the client connects to a new node, it cannot create the queue, as RMQ recognizes that it is a durable queue connected to another node.</a:t>
            </a:r>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154</a:t>
            </a:fld>
            <a:endParaRPr lang="en-US"/>
          </a:p>
        </p:txBody>
      </p:sp>
    </p:spTree>
    <p:extLst>
      <p:ext uri="{BB962C8B-B14F-4D97-AF65-F5344CB8AC3E}">
        <p14:creationId xmlns:p14="http://schemas.microsoft.com/office/powerpoint/2010/main" val="12281819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cannot read messages from the queue, and we may lost published messages that do not come across the partition.</a:t>
            </a:r>
          </a:p>
          <a:p>
            <a:endParaRPr lang="en-GB" baseline="0" dirty="0"/>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155</a:t>
            </a:fld>
            <a:endParaRPr lang="en-US"/>
          </a:p>
        </p:txBody>
      </p:sp>
    </p:spTree>
    <p:extLst>
      <p:ext uri="{BB962C8B-B14F-4D97-AF65-F5344CB8AC3E}">
        <p14:creationId xmlns:p14="http://schemas.microsoft.com/office/powerpoint/2010/main" val="32546023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When we recover we may have experienced message loss.</a:t>
            </a:r>
          </a:p>
          <a:p>
            <a:endParaRPr lang="en-US" baseline="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156</a:t>
            </a:fld>
            <a:endParaRPr lang="en-US"/>
          </a:p>
        </p:txBody>
      </p:sp>
    </p:spTree>
    <p:extLst>
      <p:ext uri="{BB962C8B-B14F-4D97-AF65-F5344CB8AC3E}">
        <p14:creationId xmlns:p14="http://schemas.microsoft.com/office/powerpoint/2010/main" val="3237350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CP because we</a:t>
            </a:r>
            <a:r>
              <a:rPr lang="en-US" baseline="0" dirty="0"/>
              <a:t> choose to terminate nodes rather than risk them becoming inconsistent.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158</a:t>
            </a:fld>
            <a:endParaRPr lang="en-US"/>
          </a:p>
        </p:txBody>
      </p:sp>
    </p:spTree>
    <p:extLst>
      <p:ext uri="{BB962C8B-B14F-4D97-AF65-F5344CB8AC3E}">
        <p14:creationId xmlns:p14="http://schemas.microsoft.com/office/powerpoint/2010/main" val="25826465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WAN</a:t>
            </a:r>
            <a:r>
              <a:rPr lang="en-US" baseline="0" dirty="0"/>
              <a:t> can be unreliable, RMQ also provides the use of Federation/Shovel. Both use the expedience of just using AMQP to create a channel between two brokers and replicating the messages sent to the broker/queues across the channel.</a:t>
            </a:r>
          </a:p>
          <a:p>
            <a:endParaRPr lang="en-US" baseline="0" dirty="0"/>
          </a:p>
          <a:p>
            <a:r>
              <a:rPr lang="en-US" baseline="0" dirty="0"/>
              <a:t>It is recommended, for example, when talking over the Internet.</a:t>
            </a:r>
          </a:p>
          <a:p>
            <a:endParaRPr lang="en-US" baseline="0" dirty="0"/>
          </a:p>
          <a:p>
            <a:r>
              <a:rPr lang="en-US" baseline="0" dirty="0"/>
              <a:t>Because the  two brokers are loosely coupled, during a partition we are choosing availability </a:t>
            </a:r>
            <a:r>
              <a:rPr lang="mr-IN" baseline="0" dirty="0"/>
              <a:t>–</a:t>
            </a:r>
            <a:r>
              <a:rPr lang="en-US" baseline="0" dirty="0"/>
              <a:t> you can access either node, but the downstream node might have grown stale and missed an upstream message..</a:t>
            </a:r>
          </a:p>
          <a:p>
            <a:endParaRPr lang="en-US" baseline="0" dirty="0"/>
          </a:p>
          <a:p>
            <a:endParaRPr lang="en-US" baseline="0" dirty="0"/>
          </a:p>
          <a:p>
            <a:r>
              <a:rPr lang="en-US" baseline="0" dirty="0"/>
              <a:t>It works by the downstream broker pulling messages from the upstream consumer when it runs out of messages.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159</a:t>
            </a:fld>
            <a:endParaRPr lang="en-US"/>
          </a:p>
        </p:txBody>
      </p:sp>
    </p:spTree>
    <p:extLst>
      <p:ext uri="{BB962C8B-B14F-4D97-AF65-F5344CB8AC3E}">
        <p14:creationId xmlns:p14="http://schemas.microsoft.com/office/powerpoint/2010/main" val="2839925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161</a:t>
            </a:fld>
            <a:endParaRPr lang="en-US"/>
          </a:p>
        </p:txBody>
      </p:sp>
    </p:spTree>
    <p:extLst>
      <p:ext uri="{BB962C8B-B14F-4D97-AF65-F5344CB8AC3E}">
        <p14:creationId xmlns:p14="http://schemas.microsoft.com/office/powerpoint/2010/main" val="17793486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we are building a good monolith. We might well have used CQRS. So instead of going through the Command Model, we are just going to query for the data we need, in the shape we need, from the database. (Let’s ignore for now, any complexity of whether we are reading the same rows as the Commands, or creating some projection based on their writes, the point remains the same either way, so let’s show it simply). </a:t>
            </a:r>
          </a:p>
          <a:p>
            <a:endParaRPr lang="en-US" dirty="0"/>
          </a:p>
          <a:p>
            <a:r>
              <a:rPr lang="en-US" dirty="0"/>
              <a:t>We can just query the database, and use a join to get the data we need. It’s all there. Querying for data to answer a query on an API is simple.</a:t>
            </a:r>
          </a:p>
          <a:p>
            <a:endParaRPr lang="en-US" dirty="0"/>
          </a:p>
          <a:p>
            <a:r>
              <a:rPr lang="en-US" dirty="0"/>
              <a:t> </a:t>
            </a:r>
          </a:p>
        </p:txBody>
      </p:sp>
      <p:sp>
        <p:nvSpPr>
          <p:cNvPr id="4" name="Slide Number Placeholder 3"/>
          <p:cNvSpPr>
            <a:spLocks noGrp="1"/>
          </p:cNvSpPr>
          <p:nvPr>
            <p:ph type="sldNum" sz="quarter" idx="5"/>
          </p:nvPr>
        </p:nvSpPr>
        <p:spPr/>
        <p:txBody>
          <a:bodyPr/>
          <a:lstStyle/>
          <a:p>
            <a:fld id="{FEF15FA6-EB56-764B-9424-765F853645DC}" type="slidenum">
              <a:rPr lang="en-US" smtClean="0"/>
              <a:t>162</a:t>
            </a:fld>
            <a:endParaRPr lang="en-US"/>
          </a:p>
        </p:txBody>
      </p:sp>
    </p:spTree>
    <p:extLst>
      <p:ext uri="{BB962C8B-B14F-4D97-AF65-F5344CB8AC3E}">
        <p14:creationId xmlns:p14="http://schemas.microsoft.com/office/powerpoint/2010/main" val="27678833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A lot of the time the microservice provides cross-cutting concerns such as authentication and TLS termination, but otherwise just acts as a proxy over the APIs</a:t>
            </a:r>
          </a:p>
          <a:p>
            <a:endParaRPr lang="en-US" dirty="0"/>
          </a:p>
          <a:p>
            <a:r>
              <a:rPr lang="en-US" dirty="0"/>
              <a:t>Sometimes we need to choreograph across multiple microservices</a:t>
            </a:r>
          </a:p>
          <a:p>
            <a:endParaRPr lang="en-US" dirty="0"/>
          </a:p>
          <a:p>
            <a:r>
              <a:rPr lang="en-US" dirty="0"/>
              <a:t>	1: We need to combine data from multiple microservices to answer a query – API Gateway or BFF (client or partner specific)</a:t>
            </a:r>
          </a:p>
          <a:p>
            <a:r>
              <a:rPr lang="en-US" dirty="0"/>
              <a:t>	2: We want to orchestrate the interaction of microservices to react to a command – Process Manager (also called a Saga or Orchestrator)</a:t>
            </a:r>
          </a:p>
          <a:p>
            <a:r>
              <a:rPr lang="en-US" dirty="0"/>
              <a:t>Microservices: A self-contained service that corresponds to a business process</a:t>
            </a:r>
          </a:p>
          <a:p>
            <a:r>
              <a:rPr lang="en-US" dirty="0"/>
              <a:t>Bus: Integration between microservices via a publish-subscribe model </a:t>
            </a:r>
          </a:p>
        </p:txBody>
      </p:sp>
      <p:sp>
        <p:nvSpPr>
          <p:cNvPr id="4" name="Slide Number Placeholder 3"/>
          <p:cNvSpPr>
            <a:spLocks noGrp="1"/>
          </p:cNvSpPr>
          <p:nvPr>
            <p:ph type="sldNum" sz="quarter" idx="5"/>
          </p:nvPr>
        </p:nvSpPr>
        <p:spPr/>
        <p:txBody>
          <a:bodyPr/>
          <a:lstStyle/>
          <a:p>
            <a:fld id="{96C0C59F-4155-9949-857D-B4E24D01EA34}" type="slidenum">
              <a:rPr lang="en-US" smtClean="0"/>
              <a:t>163</a:t>
            </a:fld>
            <a:endParaRPr lang="en-US"/>
          </a:p>
        </p:txBody>
      </p:sp>
    </p:spTree>
    <p:extLst>
      <p:ext uri="{BB962C8B-B14F-4D97-AF65-F5344CB8AC3E}">
        <p14:creationId xmlns:p14="http://schemas.microsoft.com/office/powerpoint/2010/main" val="8675631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about a microservice architecture as possessing a number of layers.</a:t>
            </a:r>
          </a:p>
          <a:p>
            <a:endParaRPr lang="en-US" dirty="0"/>
          </a:p>
          <a:p>
            <a:r>
              <a:rPr lang="en-US" dirty="0"/>
              <a:t>Client: Native, Web or User Agent, but also partner organizations using APIs from outside the perimeter</a:t>
            </a:r>
          </a:p>
          <a:p>
            <a:r>
              <a:rPr lang="en-US" dirty="0"/>
              <a:t>Perimeter: The line between internal and external systems</a:t>
            </a:r>
          </a:p>
          <a:p>
            <a:r>
              <a:rPr lang="en-US" dirty="0"/>
              <a:t>Gateway: A microservice is oriented around a business function, and owns its own data. </a:t>
            </a:r>
          </a:p>
          <a:p>
            <a:endParaRPr lang="en-US" dirty="0"/>
          </a:p>
          <a:p>
            <a:r>
              <a:rPr lang="en-US" dirty="0"/>
              <a:t>If we just want to get the customer booking details, it doesn’t seem so bad. Surely at this point, we can just grab the data from the backend services and merge it on the front end</a:t>
            </a:r>
          </a:p>
          <a:p>
            <a:endParaRPr lang="en-US" dirty="0"/>
          </a:p>
          <a:p>
            <a:endParaRPr lang="en-US" dirty="0"/>
          </a:p>
          <a:p>
            <a:r>
              <a:rPr lang="en-US" dirty="0"/>
              <a:t>The first problem is that the client needs to run the logic to interpolate the results. The second problem is latency again, particularly for mobile apps. </a:t>
            </a:r>
          </a:p>
        </p:txBody>
      </p:sp>
      <p:sp>
        <p:nvSpPr>
          <p:cNvPr id="4" name="Slide Number Placeholder 3"/>
          <p:cNvSpPr>
            <a:spLocks noGrp="1"/>
          </p:cNvSpPr>
          <p:nvPr>
            <p:ph type="sldNum" sz="quarter" idx="5"/>
          </p:nvPr>
        </p:nvSpPr>
        <p:spPr/>
        <p:txBody>
          <a:bodyPr/>
          <a:lstStyle/>
          <a:p>
            <a:fld id="{96C0C59F-4155-9949-857D-B4E24D01EA34}" type="slidenum">
              <a:rPr lang="en-US" smtClean="0"/>
              <a:t>164</a:t>
            </a:fld>
            <a:endParaRPr lang="en-US"/>
          </a:p>
        </p:txBody>
      </p:sp>
    </p:spTree>
    <p:extLst>
      <p:ext uri="{BB962C8B-B14F-4D97-AF65-F5344CB8AC3E}">
        <p14:creationId xmlns:p14="http://schemas.microsoft.com/office/powerpoint/2010/main" val="11435318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retrieve the customer’s reservation details at the front desk. The front desk asks for the reservation, but we want to know some customer details if it is an account booking such as their name, credit card on file, preferences, rewards etc. But those live in the account system. How do we display them?</a:t>
            </a:r>
          </a:p>
          <a:p>
            <a:endParaRPr lang="en-US" dirty="0"/>
          </a:p>
          <a:p>
            <a:r>
              <a:rPr lang="en-US" dirty="0"/>
              <a:t>Do we need to call the accounts system as well as the housekeeping system?</a:t>
            </a:r>
          </a:p>
        </p:txBody>
      </p:sp>
      <p:sp>
        <p:nvSpPr>
          <p:cNvPr id="4" name="Slide Number Placeholder 3"/>
          <p:cNvSpPr>
            <a:spLocks noGrp="1"/>
          </p:cNvSpPr>
          <p:nvPr>
            <p:ph type="sldNum" sz="quarter" idx="5"/>
          </p:nvPr>
        </p:nvSpPr>
        <p:spPr/>
        <p:txBody>
          <a:bodyPr/>
          <a:lstStyle/>
          <a:p>
            <a:fld id="{96C0C59F-4155-9949-857D-B4E24D01EA34}" type="slidenum">
              <a:rPr lang="en-US" smtClean="0"/>
              <a:t>166</a:t>
            </a:fld>
            <a:endParaRPr lang="en-US"/>
          </a:p>
        </p:txBody>
      </p:sp>
    </p:spTree>
    <p:extLst>
      <p:ext uri="{BB962C8B-B14F-4D97-AF65-F5344CB8AC3E}">
        <p14:creationId xmlns:p14="http://schemas.microsoft.com/office/powerpoint/2010/main" val="242924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apply the strategy of breaking up the queue into smaller parts, so that a single consumer could process faster than new messages arrive. This uses a strategy called consistent hashing to spread work consistently to queues based on a hash, such that all messages from the same upstream entity arrive on the same partition. We then just process the partition in order with one consumer</a:t>
            </a:r>
          </a:p>
        </p:txBody>
      </p:sp>
      <p:sp>
        <p:nvSpPr>
          <p:cNvPr id="4" name="Slide Number Placeholder 3"/>
          <p:cNvSpPr>
            <a:spLocks noGrp="1"/>
          </p:cNvSpPr>
          <p:nvPr>
            <p:ph type="sldNum" sz="quarter" idx="5"/>
          </p:nvPr>
        </p:nvSpPr>
        <p:spPr/>
        <p:txBody>
          <a:bodyPr/>
          <a:lstStyle/>
          <a:p>
            <a:fld id="{F949CB24-BEAC-6A41-9A10-BFD56146B867}" type="slidenum">
              <a:rPr lang="en-US" smtClean="0"/>
              <a:pPr/>
              <a:t>17</a:t>
            </a:fld>
            <a:endParaRPr lang="en-US"/>
          </a:p>
        </p:txBody>
      </p:sp>
    </p:spTree>
    <p:extLst>
      <p:ext uri="{BB962C8B-B14F-4D97-AF65-F5344CB8AC3E}">
        <p14:creationId xmlns:p14="http://schemas.microsoft.com/office/powerpoint/2010/main" val="35991075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But we must share state in order to function </a:t>
            </a:r>
            <a:r>
              <a:rPr lang="mr-IN" dirty="0">
                <a:effectLst/>
              </a:rPr>
              <a:t>–</a:t>
            </a:r>
            <a:r>
              <a:rPr lang="en-US" dirty="0">
                <a:effectLst/>
              </a:rPr>
              <a:t> if no one</a:t>
            </a:r>
            <a:r>
              <a:rPr lang="en-US" baseline="0" dirty="0">
                <a:effectLst/>
              </a:rPr>
              <a:t> talks to us we are not a microservice, we are just a small piece of standalone software</a:t>
            </a:r>
            <a:endParaRPr lang="en-US" dirty="0">
              <a:effectLst/>
            </a:endParaRPr>
          </a:p>
          <a:p>
            <a:r>
              <a:rPr lang="en-US" dirty="0">
                <a:effectLst/>
              </a:rPr>
              <a:t>This is request-oriented or event-oriented</a:t>
            </a:r>
            <a:r>
              <a:rPr lang="en-US" baseline="0" dirty="0">
                <a:effectLst/>
              </a:rPr>
              <a:t> e.g. we a REST API or events</a:t>
            </a:r>
            <a:endParaRPr lang="en-US"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u="sng" dirty="0">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u="sng" dirty="0">
                <a:effectLst/>
              </a:rPr>
              <a:t>Pat </a:t>
            </a:r>
            <a:r>
              <a:rPr lang="en-US" u="sng" dirty="0" err="1">
                <a:effectLst/>
              </a:rPr>
              <a:t>Helland</a:t>
            </a:r>
            <a:r>
              <a:rPr lang="en-US" dirty="0">
                <a:effectLst/>
              </a:rPr>
              <a:t> calls the</a:t>
            </a:r>
            <a:r>
              <a:rPr lang="en-US" baseline="0" dirty="0">
                <a:effectLst/>
              </a:rPr>
              <a:t> data that we are the system of record for</a:t>
            </a:r>
            <a:r>
              <a:rPr lang="en-US" dirty="0">
                <a:effectLst/>
              </a:rPr>
              <a:t> </a:t>
            </a:r>
            <a:r>
              <a:rPr lang="en-US" u="sng" dirty="0">
                <a:effectLst/>
              </a:rPr>
              <a:t>Data on the Inside</a:t>
            </a:r>
            <a:r>
              <a:rPr lang="en-US" dirty="0">
                <a:effectLst/>
              </a:rPr>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en-US" dirty="0" err="1">
                <a:effectLst/>
              </a:rPr>
              <a:t>Helland</a:t>
            </a:r>
            <a:r>
              <a:rPr lang="en-US" dirty="0">
                <a:effectLst/>
              </a:rPr>
              <a:t> calls the data that flows to other applications in this way, response or message body is </a:t>
            </a:r>
            <a:r>
              <a:rPr lang="en-US" u="sng" dirty="0">
                <a:effectLst/>
              </a:rPr>
              <a:t>Data on the Outside</a:t>
            </a:r>
            <a:r>
              <a:rPr lang="en-US" dirty="0">
                <a:effectLst/>
              </a:rPr>
              <a:t>.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effectLst/>
              </a:rPr>
              <a:t>Data on the Outside</a:t>
            </a:r>
            <a:r>
              <a:rPr lang="en-US" dirty="0">
                <a:effectLst/>
              </a:rPr>
              <a:t> risks being ‘stale’ as soon as we publish it. Any further changes to the </a:t>
            </a:r>
            <a:r>
              <a:rPr lang="en-US" u="sng" dirty="0">
                <a:effectLst/>
              </a:rPr>
              <a:t>Data on the Inside</a:t>
            </a:r>
            <a:r>
              <a:rPr lang="en-US" dirty="0">
                <a:effectLst/>
              </a:rPr>
              <a:t> will render what we just published ’stale’. </a:t>
            </a:r>
          </a:p>
          <a:p>
            <a:r>
              <a:rPr lang="en-US" dirty="0">
                <a:effectLst/>
              </a:rPr>
              <a:t>Data on the Outside must be versioned or timestamped so that we know how ’fresh’ it is, and whether</a:t>
            </a:r>
            <a:r>
              <a:rPr lang="en-US" baseline="0" dirty="0">
                <a:effectLst/>
              </a:rPr>
              <a:t> other data we have is newer or older.</a:t>
            </a:r>
            <a:r>
              <a:rPr lang="en-US" dirty="0">
                <a:effectLst/>
              </a:rPr>
              <a:t> </a:t>
            </a:r>
          </a:p>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167</a:t>
            </a:fld>
            <a:endParaRPr lang="en-US"/>
          </a:p>
        </p:txBody>
      </p:sp>
    </p:spTree>
    <p:extLst>
      <p:ext uri="{BB962C8B-B14F-4D97-AF65-F5344CB8AC3E}">
        <p14:creationId xmlns:p14="http://schemas.microsoft.com/office/powerpoint/2010/main" val="28642099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F15FA6-EB56-764B-9424-765F853645DC}" type="slidenum">
              <a:rPr lang="en-US" smtClean="0"/>
              <a:t>168</a:t>
            </a:fld>
            <a:endParaRPr lang="en-US"/>
          </a:p>
        </p:txBody>
      </p:sp>
    </p:spTree>
    <p:extLst>
      <p:ext uri="{BB962C8B-B14F-4D97-AF65-F5344CB8AC3E}">
        <p14:creationId xmlns:p14="http://schemas.microsoft.com/office/powerpoint/2010/main" val="11185747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combine referrer data from Direct Bookings with channel manager data about pricing, offers etc. to determine effectiveness of our channels</a:t>
            </a:r>
          </a:p>
        </p:txBody>
      </p:sp>
      <p:sp>
        <p:nvSpPr>
          <p:cNvPr id="4" name="Slide Number Placeholder 3"/>
          <p:cNvSpPr>
            <a:spLocks noGrp="1"/>
          </p:cNvSpPr>
          <p:nvPr>
            <p:ph type="sldNum" sz="quarter" idx="5"/>
          </p:nvPr>
        </p:nvSpPr>
        <p:spPr/>
        <p:txBody>
          <a:bodyPr/>
          <a:lstStyle/>
          <a:p>
            <a:fld id="{96C0C59F-4155-9949-857D-B4E24D01EA34}" type="slidenum">
              <a:rPr lang="en-US" smtClean="0"/>
              <a:t>170</a:t>
            </a:fld>
            <a:endParaRPr lang="en-US"/>
          </a:p>
        </p:txBody>
      </p:sp>
    </p:spTree>
    <p:extLst>
      <p:ext uri="{BB962C8B-B14F-4D97-AF65-F5344CB8AC3E}">
        <p14:creationId xmlns:p14="http://schemas.microsoft.com/office/powerpoint/2010/main" val="30929488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composite view model, building it from multiple events</a:t>
            </a:r>
          </a:p>
          <a:p>
            <a:endParaRPr lang="en-US" dirty="0"/>
          </a:p>
          <a:p>
            <a:r>
              <a:rPr lang="en-US" dirty="0"/>
              <a:t>Hint: This is what a Data Lake does, we can do it through the lake, or in some cases build our own model</a:t>
            </a:r>
          </a:p>
        </p:txBody>
      </p:sp>
      <p:sp>
        <p:nvSpPr>
          <p:cNvPr id="4" name="Slide Number Placeholder 3"/>
          <p:cNvSpPr>
            <a:spLocks noGrp="1"/>
          </p:cNvSpPr>
          <p:nvPr>
            <p:ph type="sldNum" sz="quarter" idx="5"/>
          </p:nvPr>
        </p:nvSpPr>
        <p:spPr/>
        <p:txBody>
          <a:bodyPr/>
          <a:lstStyle/>
          <a:p>
            <a:fld id="{FEF15FA6-EB56-764B-9424-765F853645DC}" type="slidenum">
              <a:rPr lang="en-US" smtClean="0"/>
              <a:t>171</a:t>
            </a:fld>
            <a:endParaRPr lang="en-US"/>
          </a:p>
        </p:txBody>
      </p:sp>
    </p:spTree>
    <p:extLst>
      <p:ext uri="{BB962C8B-B14F-4D97-AF65-F5344CB8AC3E}">
        <p14:creationId xmlns:p14="http://schemas.microsoft.com/office/powerpoint/2010/main" val="23022006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we want to search across all our hotels, in a geographic region, such as a city, to look for available rooms at the time of the customer’s booking. If we can’t fit them in the budget hotel is their room in our upscale hotel?</a:t>
            </a:r>
          </a:p>
        </p:txBody>
      </p:sp>
      <p:sp>
        <p:nvSpPr>
          <p:cNvPr id="4" name="Slide Number Placeholder 3"/>
          <p:cNvSpPr>
            <a:spLocks noGrp="1"/>
          </p:cNvSpPr>
          <p:nvPr>
            <p:ph type="sldNum" sz="quarter" idx="5"/>
          </p:nvPr>
        </p:nvSpPr>
        <p:spPr/>
        <p:txBody>
          <a:bodyPr/>
          <a:lstStyle/>
          <a:p>
            <a:fld id="{96C0C59F-4155-9949-857D-B4E24D01EA34}" type="slidenum">
              <a:rPr lang="en-US" smtClean="0"/>
              <a:t>173</a:t>
            </a:fld>
            <a:endParaRPr lang="en-US"/>
          </a:p>
        </p:txBody>
      </p:sp>
    </p:spTree>
    <p:extLst>
      <p:ext uri="{BB962C8B-B14F-4D97-AF65-F5344CB8AC3E}">
        <p14:creationId xmlns:p14="http://schemas.microsoft.com/office/powerpoint/2010/main" val="25128886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174</a:t>
            </a:fld>
            <a:endParaRPr lang="en-US"/>
          </a:p>
        </p:txBody>
      </p:sp>
    </p:spTree>
    <p:extLst>
      <p:ext uri="{BB962C8B-B14F-4D97-AF65-F5344CB8AC3E}">
        <p14:creationId xmlns:p14="http://schemas.microsoft.com/office/powerpoint/2010/main" val="28921711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composer is just a proxy. It may be on the server or the client. It exposes a shape of API itself. It combines the results of the underlying API calls.</a:t>
            </a:r>
          </a:p>
          <a:p>
            <a:endParaRPr lang="en-US" dirty="0"/>
          </a:p>
          <a:p>
            <a:r>
              <a:rPr lang="en-US" dirty="0"/>
              <a:t>On the server this is technically a Gateway. It can handle Retry/Circuit Breaker and observability</a:t>
            </a:r>
          </a:p>
          <a:p>
            <a:endParaRPr lang="en-US" dirty="0"/>
          </a:p>
          <a:p>
            <a:r>
              <a:rPr lang="en-US" dirty="0" err="1"/>
              <a:t>GraphQL</a:t>
            </a:r>
            <a:r>
              <a:rPr lang="en-US" dirty="0"/>
              <a:t> may have a value here i.e. Apollo</a:t>
            </a:r>
          </a:p>
        </p:txBody>
      </p:sp>
      <p:sp>
        <p:nvSpPr>
          <p:cNvPr id="4" name="Slide Number Placeholder 3"/>
          <p:cNvSpPr>
            <a:spLocks noGrp="1"/>
          </p:cNvSpPr>
          <p:nvPr>
            <p:ph type="sldNum" sz="quarter" idx="5"/>
          </p:nvPr>
        </p:nvSpPr>
        <p:spPr/>
        <p:txBody>
          <a:bodyPr/>
          <a:lstStyle/>
          <a:p>
            <a:fld id="{96C0C59F-4155-9949-857D-B4E24D01EA34}" type="slidenum">
              <a:rPr lang="en-US" smtClean="0"/>
              <a:t>175</a:t>
            </a:fld>
            <a:endParaRPr lang="en-US"/>
          </a:p>
        </p:txBody>
      </p:sp>
    </p:spTree>
    <p:extLst>
      <p:ext uri="{BB962C8B-B14F-4D97-AF65-F5344CB8AC3E}">
        <p14:creationId xmlns:p14="http://schemas.microsoft.com/office/powerpoint/2010/main" val="350024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consumer group removes the risk in consistent hashing that if any one consumer fails, we stop processing. We declare a group of consumers within which only one will read from a queue at a given moment. In the event that one fails, another consumer takes up the slack. If the consumer comes back online we re-balance the consumer group</a:t>
            </a:r>
          </a:p>
        </p:txBody>
      </p:sp>
      <p:sp>
        <p:nvSpPr>
          <p:cNvPr id="4" name="Slide Number Placeholder 3"/>
          <p:cNvSpPr>
            <a:spLocks noGrp="1"/>
          </p:cNvSpPr>
          <p:nvPr>
            <p:ph type="sldNum" sz="quarter" idx="5"/>
          </p:nvPr>
        </p:nvSpPr>
        <p:spPr/>
        <p:txBody>
          <a:bodyPr/>
          <a:lstStyle/>
          <a:p>
            <a:fld id="{F949CB24-BEAC-6A41-9A10-BFD56146B867}" type="slidenum">
              <a:rPr lang="en-US" smtClean="0"/>
              <a:pPr/>
              <a:t>18</a:t>
            </a:fld>
            <a:endParaRPr lang="en-US"/>
          </a:p>
        </p:txBody>
      </p:sp>
    </p:spTree>
    <p:extLst>
      <p:ext uri="{BB962C8B-B14F-4D97-AF65-F5344CB8AC3E}">
        <p14:creationId xmlns:p14="http://schemas.microsoft.com/office/powerpoint/2010/main" val="1436942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04/09/2022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04/09/2022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04/09/2022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04/09/2022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04/09/2022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04/09/2022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04/09/2022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04/09/2022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04/09/2022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04/09/2022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04/09/2022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04/09/2022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69.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72.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iancooper/Presentatio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Twitter: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721079-AAE2-FE41-BE87-1E8DA8A4A117}"/>
              </a:ext>
            </a:extLst>
          </p:cNvPr>
          <p:cNvSpPr>
            <a:spLocks noGrp="1"/>
          </p:cNvSpPr>
          <p:nvPr>
            <p:ph type="sldNum" sz="quarter" idx="12"/>
          </p:nvPr>
        </p:nvSpPr>
        <p:spPr/>
        <p:txBody>
          <a:bodyPr/>
          <a:lstStyle/>
          <a:p>
            <a:fld id="{867D4A06-35AE-BD4A-84A9-613A26F3D41D}" type="slidenum">
              <a:rPr lang="en-US" smtClean="0"/>
              <a:pPr/>
              <a:t>10</a:t>
            </a:fld>
            <a:endParaRPr lang="en-US"/>
          </a:p>
        </p:txBody>
      </p:sp>
      <p:pic>
        <p:nvPicPr>
          <p:cNvPr id="3" name="Google Shape;134;p28">
            <a:extLst>
              <a:ext uri="{FF2B5EF4-FFF2-40B4-BE49-F238E27FC236}">
                <a16:creationId xmlns:a16="http://schemas.microsoft.com/office/drawing/2014/main" id="{43F49A0A-9116-714B-BF7B-C34B3241F2B7}"/>
              </a:ext>
            </a:extLst>
          </p:cNvPr>
          <p:cNvPicPr preferRelativeResize="0"/>
          <p:nvPr/>
        </p:nvPicPr>
        <p:blipFill>
          <a:blip r:embed="rId2">
            <a:alphaModFix/>
          </a:blip>
          <a:stretch>
            <a:fillRect/>
          </a:stretch>
        </p:blipFill>
        <p:spPr>
          <a:xfrm>
            <a:off x="1517012" y="1492661"/>
            <a:ext cx="6109976" cy="4138999"/>
          </a:xfrm>
          <a:prstGeom prst="rect">
            <a:avLst/>
          </a:prstGeom>
          <a:noFill/>
          <a:ln>
            <a:noFill/>
          </a:ln>
        </p:spPr>
      </p:pic>
      <p:sp>
        <p:nvSpPr>
          <p:cNvPr id="4" name="Google Shape;135;p28">
            <a:extLst>
              <a:ext uri="{FF2B5EF4-FFF2-40B4-BE49-F238E27FC236}">
                <a16:creationId xmlns:a16="http://schemas.microsoft.com/office/drawing/2014/main" id="{E0C924AB-D7BA-8841-A6C2-213C5D478101}"/>
              </a:ext>
            </a:extLst>
          </p:cNvPr>
          <p:cNvSpPr txBox="1"/>
          <p:nvPr/>
        </p:nvSpPr>
        <p:spPr>
          <a:xfrm>
            <a:off x="1412399" y="4795789"/>
            <a:ext cx="2461500" cy="1139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t>No Archive and Replay</a:t>
            </a:r>
            <a:endParaRPr sz="1300" b="1" dirty="0"/>
          </a:p>
          <a:p>
            <a:pPr marL="0" lvl="0" indent="0" algn="l" rtl="0">
              <a:spcBef>
                <a:spcPts val="0"/>
              </a:spcBef>
              <a:spcAft>
                <a:spcPts val="0"/>
              </a:spcAft>
              <a:buNone/>
            </a:pPr>
            <a:endParaRPr sz="1300" dirty="0"/>
          </a:p>
          <a:p>
            <a:pPr marL="0" lvl="0" indent="0" algn="l" rtl="0">
              <a:spcBef>
                <a:spcPts val="0"/>
              </a:spcBef>
              <a:spcAft>
                <a:spcPts val="0"/>
              </a:spcAft>
              <a:buNone/>
            </a:pPr>
            <a:r>
              <a:rPr lang="en" sz="600" dirty="0"/>
              <a:t>With discrete messages we delete a message once it is consumed - it is a task that we want to do once - but that means we have no built in archive and replay. Replay depends on the producer, and in a pub-sub model would require broadcast to all subscribers who need to discard duplicates unless we can send directly to one consumer.</a:t>
            </a:r>
            <a:endParaRPr sz="1300" dirty="0"/>
          </a:p>
        </p:txBody>
      </p:sp>
    </p:spTree>
    <p:extLst>
      <p:ext uri="{BB962C8B-B14F-4D97-AF65-F5344CB8AC3E}">
        <p14:creationId xmlns:p14="http://schemas.microsoft.com/office/powerpoint/2010/main" val="147918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100</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101</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102</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103</a:t>
            </a:fld>
            <a:endParaRPr lang="en-US"/>
          </a:p>
        </p:txBody>
      </p:sp>
    </p:spTree>
    <p:extLst>
      <p:ext uri="{BB962C8B-B14F-4D97-AF65-F5344CB8AC3E}">
        <p14:creationId xmlns:p14="http://schemas.microsoft.com/office/powerpoint/2010/main" val="6568318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2"/>
          </p:cNvCxnSpPr>
          <p:nvPr/>
        </p:nvCxnSpPr>
        <p:spPr>
          <a:xfrm>
            <a:off x="1859229" y="3281088"/>
            <a:ext cx="2001648"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204020"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AsyncAPI</a:t>
            </a:r>
            <a:r>
              <a:rPr lang="en" sz="1350" dirty="0"/>
              <a:t> Elements</a:t>
            </a:r>
            <a:endParaRPr sz="1350"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287885" y="2343460"/>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1545569" y="2674286"/>
            <a:ext cx="627320" cy="276977"/>
          </a:xfrm>
          <a:prstGeom prst="rect">
            <a:avLst/>
          </a:prstGeom>
          <a:noFill/>
          <a:ln>
            <a:noFill/>
          </a:ln>
        </p:spPr>
        <p:txBody>
          <a:bodyPr spcFirstLastPara="1" wrap="square" lIns="68569" tIns="68569" rIns="68569" bIns="68569" anchor="t" anchorCtr="0">
            <a:spAutoFit/>
          </a:bodyPr>
          <a:lstStyle/>
          <a:p>
            <a:r>
              <a:rPr lang="en" sz="900" u="sng" dirty="0"/>
              <a:t>Producer</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6629434" y="2681740"/>
            <a:ext cx="627320" cy="276977"/>
          </a:xfrm>
          <a:prstGeom prst="rect">
            <a:avLst/>
          </a:prstGeom>
          <a:noFill/>
          <a:ln>
            <a:noFill/>
          </a:ln>
        </p:spPr>
        <p:txBody>
          <a:bodyPr spcFirstLastPara="1" wrap="square" lIns="68569" tIns="68569" rIns="68569" bIns="68569" anchor="t" anchorCtr="0">
            <a:spAutoFit/>
          </a:bodyPr>
          <a:lstStyle/>
          <a:p>
            <a:r>
              <a:rPr lang="en" sz="900" u="sng" dirty="0"/>
              <a:t>Consumer</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2733690" y="3104772"/>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3856812" y="3868457"/>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13" idx="0"/>
            <a:endCxn id="4" idx="1"/>
          </p:cNvCxnSpPr>
          <p:nvPr/>
        </p:nvCxnSpPr>
        <p:spPr>
          <a:xfrm flipV="1">
            <a:off x="5166139" y="3281088"/>
            <a:ext cx="1776956" cy="105668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4269633" y="419928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3504910" y="1564670"/>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cxnSp>
        <p:nvCxnSpPr>
          <p:cNvPr id="26" name="Straight Arrow Connector 25">
            <a:extLst>
              <a:ext uri="{FF2B5EF4-FFF2-40B4-BE49-F238E27FC236}">
                <a16:creationId xmlns:a16="http://schemas.microsoft.com/office/drawing/2014/main" id="{5EF78F1B-9028-394D-A1EA-602F3392B977}"/>
              </a:ext>
            </a:extLst>
          </p:cNvPr>
          <p:cNvCxnSpPr>
            <a:cxnSpLocks/>
            <a:endCxn id="2" idx="3"/>
          </p:cNvCxnSpPr>
          <p:nvPr/>
        </p:nvCxnSpPr>
        <p:spPr>
          <a:xfrm flipH="1">
            <a:off x="1859229" y="1876282"/>
            <a:ext cx="1645682" cy="5208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C05983-7F83-A94E-B860-E04E49750420}"/>
              </a:ext>
            </a:extLst>
          </p:cNvPr>
          <p:cNvCxnSpPr>
            <a:cxnSpLocks/>
            <a:stCxn id="25" idx="3"/>
            <a:endCxn id="4" idx="3"/>
          </p:cNvCxnSpPr>
          <p:nvPr/>
        </p:nvCxnSpPr>
        <p:spPr>
          <a:xfrm>
            <a:off x="5661228" y="1876283"/>
            <a:ext cx="1281866" cy="5208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212;p29">
            <a:extLst>
              <a:ext uri="{FF2B5EF4-FFF2-40B4-BE49-F238E27FC236}">
                <a16:creationId xmlns:a16="http://schemas.microsoft.com/office/drawing/2014/main" id="{E6D36B3F-347D-1849-892D-422BF60F8A72}"/>
              </a:ext>
            </a:extLst>
          </p:cNvPr>
          <p:cNvSpPr txBox="1"/>
          <p:nvPr/>
        </p:nvSpPr>
        <p:spPr>
          <a:xfrm>
            <a:off x="3775601" y="24740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stCxn id="31" idx="1"/>
            <a:endCxn id="7" idx="0"/>
          </p:cNvCxnSpPr>
          <p:nvPr/>
        </p:nvCxnSpPr>
        <p:spPr>
          <a:xfrm flipH="1">
            <a:off x="3015912" y="2785706"/>
            <a:ext cx="759689" cy="31906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2721216" y="3339429"/>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015399" y="3338377"/>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204020" y="471263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over channels, which are hosted on a server. There may be more than one channel, so the channel must be addressable</a:t>
            </a:r>
            <a:endParaRPr sz="1050" dirty="0"/>
          </a:p>
        </p:txBody>
      </p:sp>
      <p:cxnSp>
        <p:nvCxnSpPr>
          <p:cNvPr id="41" name="Straight Arrow Connector 40">
            <a:extLst>
              <a:ext uri="{FF2B5EF4-FFF2-40B4-BE49-F238E27FC236}">
                <a16:creationId xmlns:a16="http://schemas.microsoft.com/office/drawing/2014/main" id="{62020D73-4272-B04C-99F5-A00F75E5702D}"/>
              </a:ext>
            </a:extLst>
          </p:cNvPr>
          <p:cNvCxnSpPr>
            <a:cxnSpLocks/>
            <a:stCxn id="40" idx="0"/>
          </p:cNvCxnSpPr>
          <p:nvPr/>
        </p:nvCxnSpPr>
        <p:spPr>
          <a:xfrm flipV="1">
            <a:off x="2282179" y="4120378"/>
            <a:ext cx="1065308" cy="5922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394D82-622D-1944-86D4-9C5E3A902525}"/>
              </a:ext>
            </a:extLst>
          </p:cNvPr>
          <p:cNvCxnSpPr>
            <a:cxnSpLocks/>
            <a:endCxn id="13" idx="1"/>
          </p:cNvCxnSpPr>
          <p:nvPr/>
        </p:nvCxnSpPr>
        <p:spPr>
          <a:xfrm flipV="1">
            <a:off x="3251047" y="4806085"/>
            <a:ext cx="1260974" cy="13272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99CF49-34F4-BE44-99DA-25F3CC107B54}"/>
              </a:ext>
            </a:extLst>
          </p:cNvPr>
          <p:cNvCxnSpPr>
            <a:cxnSpLocks/>
            <a:stCxn id="40" idx="0"/>
          </p:cNvCxnSpPr>
          <p:nvPr/>
        </p:nvCxnSpPr>
        <p:spPr>
          <a:xfrm flipV="1">
            <a:off x="2282179" y="4237444"/>
            <a:ext cx="3600106" cy="47519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5352652" y="5026973"/>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A channel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H="1" flipV="1">
            <a:off x="5927317" y="3961581"/>
            <a:ext cx="503494" cy="10653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6371598" y="369785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787082" y="4311211"/>
            <a:ext cx="2156318"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3986786" y="500473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3423865" y="3284850"/>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0" name="Straight Arrow Connector 59">
            <a:extLst>
              <a:ext uri="{FF2B5EF4-FFF2-40B4-BE49-F238E27FC236}">
                <a16:creationId xmlns:a16="http://schemas.microsoft.com/office/drawing/2014/main" id="{2C22440A-A235-6945-8F6F-B7123BC131F3}"/>
              </a:ext>
            </a:extLst>
          </p:cNvPr>
          <p:cNvCxnSpPr>
            <a:cxnSpLocks/>
            <a:stCxn id="57" idx="0"/>
            <a:endCxn id="54" idx="2"/>
          </p:cNvCxnSpPr>
          <p:nvPr/>
        </p:nvCxnSpPr>
        <p:spPr>
          <a:xfrm flipH="1" flipV="1">
            <a:off x="6741790" y="4039063"/>
            <a:ext cx="1123451" cy="2721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4727170" y="4542033"/>
            <a:ext cx="2059912" cy="6333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164249" y="3455456"/>
            <a:ext cx="2622833" cy="1086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104</a:t>
            </a:fld>
            <a:endParaRPr lang="en-US"/>
          </a:p>
        </p:txBody>
      </p:sp>
      <p:sp>
        <p:nvSpPr>
          <p:cNvPr id="34" name="Google Shape;212;p29">
            <a:extLst>
              <a:ext uri="{FF2B5EF4-FFF2-40B4-BE49-F238E27FC236}">
                <a16:creationId xmlns:a16="http://schemas.microsoft.com/office/drawing/2014/main" id="{86FACAF7-C973-0145-92BC-DF35508D95FA}"/>
              </a:ext>
            </a:extLst>
          </p:cNvPr>
          <p:cNvSpPr txBox="1"/>
          <p:nvPr/>
        </p:nvSpPr>
        <p:spPr>
          <a:xfrm>
            <a:off x="113010" y="3709469"/>
            <a:ext cx="2156318"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With pub-sub the server is neither producer or consumer, but a broker, but with point-to-point the apps may be in the role of client </a:t>
            </a:r>
            <a:r>
              <a:rPr lang="en-GB" sz="1050" i="1" dirty="0"/>
              <a:t>or</a:t>
            </a:r>
            <a:r>
              <a:rPr lang="en-GB" sz="1050" dirty="0"/>
              <a:t> server.</a:t>
            </a:r>
            <a:endParaRPr sz="1050" dirty="0"/>
          </a:p>
        </p:txBody>
      </p:sp>
      <p:cxnSp>
        <p:nvCxnSpPr>
          <p:cNvPr id="38" name="Straight Arrow Connector 37">
            <a:extLst>
              <a:ext uri="{FF2B5EF4-FFF2-40B4-BE49-F238E27FC236}">
                <a16:creationId xmlns:a16="http://schemas.microsoft.com/office/drawing/2014/main" id="{90AD3FB3-FF78-6045-B130-1F773A6619AC}"/>
              </a:ext>
            </a:extLst>
          </p:cNvPr>
          <p:cNvCxnSpPr>
            <a:cxnSpLocks/>
            <a:stCxn id="34" idx="3"/>
          </p:cNvCxnSpPr>
          <p:nvPr/>
        </p:nvCxnSpPr>
        <p:spPr>
          <a:xfrm>
            <a:off x="2269328" y="4101873"/>
            <a:ext cx="1696933" cy="1017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8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49" grpId="0" animBg="1"/>
      <p:bldP spid="54" grpId="0" animBg="1"/>
      <p:bldP spid="57" grpId="0" animBg="1"/>
      <p:bldP spid="58" grpId="0" animBg="1"/>
      <p:bldP spid="59" grpId="0" animBg="1"/>
      <p:bldP spid="3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739660" y="1913416"/>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89415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3677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34182" y="394301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111260" y="4469323"/>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3200400" y="1540608"/>
            <a:ext cx="2279678" cy="52283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135722"/>
            <a:ext cx="1792661" cy="4547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655196"/>
            <a:ext cx="1792661" cy="462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206674"/>
            <a:ext cx="1792661" cy="4849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94922" y="3780403"/>
            <a:ext cx="1300674" cy="3126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a:off x="4572000" y="4457772"/>
            <a:ext cx="777660" cy="1615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5044189"/>
            <a:ext cx="1746725" cy="463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517732"/>
            <a:ext cx="1730607" cy="520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92661" y="4316152"/>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3" y="2551716"/>
            <a:ext cx="863834" cy="267549"/>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7907" y="35160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7796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a:endCxn id="9" idx="1"/>
          </p:cNvCxnSpPr>
          <p:nvPr/>
        </p:nvCxnSpPr>
        <p:spPr>
          <a:xfrm>
            <a:off x="1356724" y="3833906"/>
            <a:ext cx="277458" cy="25914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6583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13134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25961221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923330"/>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local:</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108</a:t>
            </a:fld>
            <a:endParaRPr lang="en-US"/>
          </a:p>
        </p:txBody>
      </p:sp>
    </p:spTree>
    <p:extLst>
      <p:ext uri="{BB962C8B-B14F-4D97-AF65-F5344CB8AC3E}">
        <p14:creationId xmlns:p14="http://schemas.microsoft.com/office/powerpoint/2010/main" val="3858731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2031325"/>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  </a:t>
            </a:r>
          </a:p>
          <a:p>
            <a:r>
              <a:rPr lang="en-GB" dirty="0"/>
              <a:t>    message:</a:t>
            </a:r>
          </a:p>
          <a:p>
            <a:r>
              <a:rPr lang="en-GB" dirty="0"/>
              <a:t>      $ref: "#/components/messages/greeting”</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Channels</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28455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83483A-26AC-5B41-BD5D-05A69C2393D4}"/>
              </a:ext>
            </a:extLst>
          </p:cNvPr>
          <p:cNvSpPr>
            <a:spLocks noGrp="1"/>
          </p:cNvSpPr>
          <p:nvPr>
            <p:ph type="sldNum" sz="quarter" idx="12"/>
          </p:nvPr>
        </p:nvSpPr>
        <p:spPr/>
        <p:txBody>
          <a:bodyPr/>
          <a:lstStyle/>
          <a:p>
            <a:fld id="{867D4A06-35AE-BD4A-84A9-613A26F3D41D}" type="slidenum">
              <a:rPr lang="en-US" smtClean="0"/>
              <a:pPr/>
              <a:t>11</a:t>
            </a:fld>
            <a:endParaRPr lang="en-US"/>
          </a:p>
        </p:txBody>
      </p:sp>
      <p:pic>
        <p:nvPicPr>
          <p:cNvPr id="5" name="Google Shape;140;p29">
            <a:extLst>
              <a:ext uri="{FF2B5EF4-FFF2-40B4-BE49-F238E27FC236}">
                <a16:creationId xmlns:a16="http://schemas.microsoft.com/office/drawing/2014/main" id="{E040A379-BEA8-9245-83D2-539D48F29366}"/>
              </a:ext>
            </a:extLst>
          </p:cNvPr>
          <p:cNvPicPr preferRelativeResize="0"/>
          <p:nvPr/>
        </p:nvPicPr>
        <p:blipFill>
          <a:blip r:embed="rId2">
            <a:alphaModFix/>
          </a:blip>
          <a:stretch>
            <a:fillRect/>
          </a:stretch>
        </p:blipFill>
        <p:spPr>
          <a:xfrm>
            <a:off x="2039487" y="1463724"/>
            <a:ext cx="5065025" cy="4202401"/>
          </a:xfrm>
          <a:prstGeom prst="rect">
            <a:avLst/>
          </a:prstGeom>
          <a:noFill/>
          <a:ln>
            <a:noFill/>
          </a:ln>
        </p:spPr>
      </p:pic>
      <p:sp>
        <p:nvSpPr>
          <p:cNvPr id="6" name="TextBox 5">
            <a:extLst>
              <a:ext uri="{FF2B5EF4-FFF2-40B4-BE49-F238E27FC236}">
                <a16:creationId xmlns:a16="http://schemas.microsoft.com/office/drawing/2014/main" id="{41949212-5BAA-164F-8D45-F3F1674E36B5}"/>
              </a:ext>
            </a:extLst>
          </p:cNvPr>
          <p:cNvSpPr txBox="1"/>
          <p:nvPr/>
        </p:nvSpPr>
        <p:spPr>
          <a:xfrm>
            <a:off x="2867380" y="353079"/>
            <a:ext cx="3409238" cy="507831"/>
          </a:xfrm>
          <a:prstGeom prst="rect">
            <a:avLst/>
          </a:prstGeom>
          <a:noFill/>
        </p:spPr>
        <p:txBody>
          <a:bodyPr wrap="square" rtlCol="0">
            <a:spAutoFit/>
          </a:bodyPr>
          <a:lstStyle/>
          <a:p>
            <a:pPr algn="ctr"/>
            <a:r>
              <a:rPr lang="en-US" sz="2700" b="1" dirty="0"/>
              <a:t>Series Events</a:t>
            </a:r>
          </a:p>
        </p:txBody>
      </p:sp>
      <p:sp>
        <p:nvSpPr>
          <p:cNvPr id="2" name="Rounded Rectangle 1">
            <a:extLst>
              <a:ext uri="{FF2B5EF4-FFF2-40B4-BE49-F238E27FC236}">
                <a16:creationId xmlns:a16="http://schemas.microsoft.com/office/drawing/2014/main" id="{34D04183-5D2E-36CB-22D5-5254540BB519}"/>
              </a:ext>
            </a:extLst>
          </p:cNvPr>
          <p:cNvSpPr/>
          <p:nvPr/>
        </p:nvSpPr>
        <p:spPr>
          <a:xfrm>
            <a:off x="4449055" y="4687345"/>
            <a:ext cx="2827724" cy="141386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1F56C8FD-A6A7-3CF4-0049-E9801CC349A2}"/>
              </a:ext>
            </a:extLst>
          </p:cNvPr>
          <p:cNvSpPr/>
          <p:nvPr/>
        </p:nvSpPr>
        <p:spPr>
          <a:xfrm>
            <a:off x="1283234" y="4587369"/>
            <a:ext cx="2827724" cy="141386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28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424AC9E7-AF52-6942-AFBE-6B51F76A5250}"/>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Ref</a:t>
            </a:r>
            <a:endParaRPr dirty="0"/>
          </a:p>
        </p:txBody>
      </p:sp>
      <p:sp>
        <p:nvSpPr>
          <p:cNvPr id="3" name="Rectangle 2">
            <a:extLst>
              <a:ext uri="{FF2B5EF4-FFF2-40B4-BE49-F238E27FC236}">
                <a16:creationId xmlns:a16="http://schemas.microsoft.com/office/drawing/2014/main" id="{3504EA65-680A-E24A-BE45-14994C03789D}"/>
              </a:ext>
            </a:extLst>
          </p:cNvPr>
          <p:cNvSpPr/>
          <p:nvPr/>
        </p:nvSpPr>
        <p:spPr>
          <a:xfrm>
            <a:off x="732668" y="2574944"/>
            <a:ext cx="3191643"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"#/components/messages/ greeting"</a:t>
            </a:r>
            <a:endParaRPr lang="en-US" sz="1350" dirty="0"/>
          </a:p>
        </p:txBody>
      </p:sp>
      <p:sp>
        <p:nvSpPr>
          <p:cNvPr id="4" name="Google Shape;207;p29">
            <a:extLst>
              <a:ext uri="{FF2B5EF4-FFF2-40B4-BE49-F238E27FC236}">
                <a16:creationId xmlns:a16="http://schemas.microsoft.com/office/drawing/2014/main" id="{C4EF14C6-A22E-0B4B-AF56-8224B0096828}"/>
              </a:ext>
            </a:extLst>
          </p:cNvPr>
          <p:cNvSpPr txBox="1"/>
          <p:nvPr/>
        </p:nvSpPr>
        <p:spPr>
          <a:xfrm>
            <a:off x="5564561" y="2401776"/>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Allows us to re-use an element by using a reference  to a definition in the components section</a:t>
            </a:r>
            <a:endParaRPr sz="1050" dirty="0"/>
          </a:p>
        </p:txBody>
      </p:sp>
      <p:cxnSp>
        <p:nvCxnSpPr>
          <p:cNvPr id="5" name="Straight Arrow Connector 4">
            <a:extLst>
              <a:ext uri="{FF2B5EF4-FFF2-40B4-BE49-F238E27FC236}">
                <a16:creationId xmlns:a16="http://schemas.microsoft.com/office/drawing/2014/main" id="{EF92D8EA-56D5-544A-9F98-4C14E3166B10}"/>
              </a:ext>
            </a:extLst>
          </p:cNvPr>
          <p:cNvCxnSpPr>
            <a:cxnSpLocks/>
            <a:stCxn id="4" idx="1"/>
            <a:endCxn id="3" idx="3"/>
          </p:cNvCxnSpPr>
          <p:nvPr/>
        </p:nvCxnSpPr>
        <p:spPr>
          <a:xfrm flipH="1">
            <a:off x="3924311" y="2713389"/>
            <a:ext cx="1640250" cy="1159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FAB961E-2907-C345-A022-8F7A84F1F4BE}"/>
              </a:ext>
            </a:extLst>
          </p:cNvPr>
          <p:cNvSpPr/>
          <p:nvPr/>
        </p:nvSpPr>
        <p:spPr>
          <a:xfrm>
            <a:off x="732669" y="4091056"/>
            <a:ext cx="4207627" cy="300082"/>
          </a:xfrm>
          <a:prstGeom prst="rect">
            <a:avLst/>
          </a:prstGeom>
          <a:ln w="19050">
            <a:solidFill>
              <a:srgbClr val="000000"/>
            </a:solidFill>
          </a:ln>
          <a:effectLst>
            <a:outerShdw blurRad="50800" dist="38100" dir="2700000" algn="tl" rotWithShape="0">
              <a:prstClr val="black">
                <a:alpha val="40000"/>
              </a:prstClr>
            </a:outerShdw>
          </a:effectLst>
        </p:spPr>
        <p:txBody>
          <a:bodyPr wrap="none">
            <a:spAutoFit/>
          </a:bodyPr>
          <a:lstStyle/>
          <a:p>
            <a:r>
              <a:rPr lang="en-GB" sz="1350" dirty="0"/>
              <a:t> $ref: ”</a:t>
            </a:r>
            <a:r>
              <a:rPr lang="en-GB" sz="1350" dirty="0" err="1"/>
              <a:t>greetings.yaml</a:t>
            </a:r>
            <a:r>
              <a:rPr lang="en-GB" sz="1350" dirty="0"/>
              <a:t>#/components/messages/ greeting"</a:t>
            </a:r>
            <a:endParaRPr lang="en-US" sz="1350" dirty="0"/>
          </a:p>
        </p:txBody>
      </p:sp>
      <p:sp>
        <p:nvSpPr>
          <p:cNvPr id="15" name="Google Shape;207;p29">
            <a:extLst>
              <a:ext uri="{FF2B5EF4-FFF2-40B4-BE49-F238E27FC236}">
                <a16:creationId xmlns:a16="http://schemas.microsoft.com/office/drawing/2014/main" id="{05F457BB-732E-4C4B-A441-CCA88B8EC216}"/>
              </a:ext>
            </a:extLst>
          </p:cNvPr>
          <p:cNvSpPr txBox="1"/>
          <p:nvPr/>
        </p:nvSpPr>
        <p:spPr>
          <a:xfrm>
            <a:off x="5564561" y="3917944"/>
            <a:ext cx="2706263"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can use a file reference too – this can be helpful when we want to define the producer and a consumer in </a:t>
            </a:r>
            <a:r>
              <a:rPr lang="en" sz="1050" dirty="0" err="1"/>
              <a:t>sep</a:t>
            </a:r>
            <a:r>
              <a:rPr lang="en-GB" sz="1050" dirty="0"/>
              <a:t>a</a:t>
            </a:r>
            <a:r>
              <a:rPr lang="en" sz="1050" dirty="0"/>
              <a:t>rate specifications and share the message schema between them</a:t>
            </a:r>
            <a:endParaRPr sz="1050" dirty="0"/>
          </a:p>
        </p:txBody>
      </p:sp>
      <p:cxnSp>
        <p:nvCxnSpPr>
          <p:cNvPr id="16" name="Straight Arrow Connector 15">
            <a:extLst>
              <a:ext uri="{FF2B5EF4-FFF2-40B4-BE49-F238E27FC236}">
                <a16:creationId xmlns:a16="http://schemas.microsoft.com/office/drawing/2014/main" id="{6F74FB14-DBEC-544A-98DD-4898B91149F3}"/>
              </a:ext>
            </a:extLst>
          </p:cNvPr>
          <p:cNvCxnSpPr>
            <a:cxnSpLocks/>
            <a:stCxn id="15" idx="1"/>
            <a:endCxn id="14" idx="3"/>
          </p:cNvCxnSpPr>
          <p:nvPr/>
        </p:nvCxnSpPr>
        <p:spPr>
          <a:xfrm flipH="1" flipV="1">
            <a:off x="4940296" y="4241097"/>
            <a:ext cx="624265" cy="692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FD2E6EC3-F268-2848-903D-4E3823052BED}"/>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1E276370-34CA-DA49-96E4-36F302F714F3}"/>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36969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111</a:t>
            </a:fld>
            <a:endParaRPr lang="en-US"/>
          </a:p>
        </p:txBody>
      </p:sp>
    </p:spTree>
    <p:extLst>
      <p:ext uri="{BB962C8B-B14F-4D97-AF65-F5344CB8AC3E}">
        <p14:creationId xmlns:p14="http://schemas.microsoft.com/office/powerpoint/2010/main" val="37839454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112</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0" y="858287"/>
            <a:ext cx="9144000" cy="5141427"/>
          </a:xfrm>
          <a:prstGeom prst="rect">
            <a:avLst/>
          </a:prstGeom>
        </p:spPr>
      </p:pic>
    </p:spTree>
    <p:extLst>
      <p:ext uri="{BB962C8B-B14F-4D97-AF65-F5344CB8AC3E}">
        <p14:creationId xmlns:p14="http://schemas.microsoft.com/office/powerpoint/2010/main" val="40397380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113</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445410" y="857250"/>
            <a:ext cx="8253181" cy="5143500"/>
          </a:xfrm>
          <a:prstGeom prst="rect">
            <a:avLst/>
          </a:prstGeom>
        </p:spPr>
      </p:pic>
    </p:spTree>
    <p:extLst>
      <p:ext uri="{BB962C8B-B14F-4D97-AF65-F5344CB8AC3E}">
        <p14:creationId xmlns:p14="http://schemas.microsoft.com/office/powerpoint/2010/main" val="31907815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387373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90835-8620-EA4F-AD04-9524397D8234}"/>
              </a:ext>
            </a:extLst>
          </p:cNvPr>
          <p:cNvPicPr>
            <a:picLocks noChangeAspect="1"/>
          </p:cNvPicPr>
          <p:nvPr/>
        </p:nvPicPr>
        <p:blipFill>
          <a:blip r:embed="rId2"/>
          <a:stretch>
            <a:fillRect/>
          </a:stretch>
        </p:blipFill>
        <p:spPr>
          <a:xfrm>
            <a:off x="1996998" y="1818874"/>
            <a:ext cx="6976946" cy="3220252"/>
          </a:xfrm>
          <a:prstGeom prst="rect">
            <a:avLst/>
          </a:prstGeom>
        </p:spPr>
      </p:pic>
      <p:sp>
        <p:nvSpPr>
          <p:cNvPr id="4" name="Google Shape;194;p29">
            <a:extLst>
              <a:ext uri="{FF2B5EF4-FFF2-40B4-BE49-F238E27FC236}">
                <a16:creationId xmlns:a16="http://schemas.microsoft.com/office/drawing/2014/main" id="{3484DADB-B28C-2447-A07D-45B2D0360DF2}"/>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Cupid</a:t>
            </a:r>
            <a:endParaRPr dirty="0"/>
          </a:p>
        </p:txBody>
      </p:sp>
      <p:sp>
        <p:nvSpPr>
          <p:cNvPr id="5" name="Footer Placeholder 4">
            <a:extLst>
              <a:ext uri="{FF2B5EF4-FFF2-40B4-BE49-F238E27FC236}">
                <a16:creationId xmlns:a16="http://schemas.microsoft.com/office/drawing/2014/main" id="{EF00F242-33C3-3448-9405-A030419D1CE4}"/>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10FC9EFE-A1B1-F84C-9948-A823B484332F}"/>
              </a:ext>
            </a:extLst>
          </p:cNvPr>
          <p:cNvSpPr>
            <a:spLocks noGrp="1"/>
          </p:cNvSpPr>
          <p:nvPr>
            <p:ph type="sldNum" sz="quarter" idx="12"/>
          </p:nvPr>
        </p:nvSpPr>
        <p:spPr/>
        <p:txBody>
          <a:bodyPr/>
          <a:lstStyle/>
          <a:p>
            <a:fld id="{53C7D256-7CB4-8D4B-B359-120D79D46DFF}" type="slidenum">
              <a:rPr lang="en-US" smtClean="0"/>
              <a:t>115</a:t>
            </a:fld>
            <a:endParaRPr lang="en-US"/>
          </a:p>
        </p:txBody>
      </p:sp>
      <p:sp>
        <p:nvSpPr>
          <p:cNvPr id="2" name="Rectangle 1">
            <a:extLst>
              <a:ext uri="{FF2B5EF4-FFF2-40B4-BE49-F238E27FC236}">
                <a16:creationId xmlns:a16="http://schemas.microsoft.com/office/drawing/2014/main" id="{6B55C772-9D05-FF6D-E0AC-0738B5BF8233}"/>
              </a:ext>
            </a:extLst>
          </p:cNvPr>
          <p:cNvSpPr/>
          <p:nvPr/>
        </p:nvSpPr>
        <p:spPr>
          <a:xfrm>
            <a:off x="5921563" y="5113785"/>
            <a:ext cx="2642839" cy="300082"/>
          </a:xfrm>
          <a:prstGeom prst="rect">
            <a:avLst/>
          </a:prstGeom>
        </p:spPr>
        <p:txBody>
          <a:bodyPr wrap="none">
            <a:spAutoFit/>
          </a:bodyPr>
          <a:lstStyle/>
          <a:p>
            <a:r>
              <a:rPr lang="en-US" sz="1350" dirty="0"/>
              <a:t>https://</a:t>
            </a:r>
            <a:r>
              <a:rPr lang="en-US" sz="1350" dirty="0" err="1"/>
              <a:t>github.com</a:t>
            </a:r>
            <a:r>
              <a:rPr lang="en-US" sz="1350" dirty="0"/>
              <a:t>/</a:t>
            </a:r>
            <a:r>
              <a:rPr lang="en-US" sz="1350" dirty="0" err="1"/>
              <a:t>asyncapi</a:t>
            </a:r>
            <a:r>
              <a:rPr lang="en-US" sz="1350" dirty="0"/>
              <a:t>/cupid</a:t>
            </a:r>
          </a:p>
        </p:txBody>
      </p:sp>
    </p:spTree>
    <p:extLst>
      <p:ext uri="{BB962C8B-B14F-4D97-AF65-F5344CB8AC3E}">
        <p14:creationId xmlns:p14="http://schemas.microsoft.com/office/powerpoint/2010/main" val="3364173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116</a:t>
            </a:fld>
            <a:endParaRPr lang="en-US"/>
          </a:p>
        </p:txBody>
      </p:sp>
      <p:sp>
        <p:nvSpPr>
          <p:cNvPr id="4" name="Google Shape;194;p29">
            <a:extLst>
              <a:ext uri="{FF2B5EF4-FFF2-40B4-BE49-F238E27FC236}">
                <a16:creationId xmlns:a16="http://schemas.microsoft.com/office/drawing/2014/main" id="{CBC09661-A014-7ADB-A3B4-E290666C2BB9}"/>
              </a:ext>
            </a:extLst>
          </p:cNvPr>
          <p:cNvSpPr txBox="1"/>
          <p:nvPr/>
        </p:nvSpPr>
        <p:spPr>
          <a:xfrm>
            <a:off x="357785" y="1190239"/>
            <a:ext cx="5930100" cy="415476"/>
          </a:xfrm>
          <a:prstGeom prst="rect">
            <a:avLst/>
          </a:prstGeom>
          <a:noFill/>
          <a:ln>
            <a:noFill/>
          </a:ln>
        </p:spPr>
        <p:txBody>
          <a:bodyPr spcFirstLastPara="1" wrap="square" lIns="68569" tIns="68569" rIns="68569" bIns="68569" anchor="t" anchorCtr="0">
            <a:spAutoFit/>
          </a:bodyPr>
          <a:lstStyle/>
          <a:p>
            <a:r>
              <a:rPr lang="en" dirty="0"/>
              <a:t>Event Catalog</a:t>
            </a:r>
            <a:endParaRPr dirty="0"/>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Tree>
    <p:extLst>
      <p:ext uri="{BB962C8B-B14F-4D97-AF65-F5344CB8AC3E}">
        <p14:creationId xmlns:p14="http://schemas.microsoft.com/office/powerpoint/2010/main" val="37158211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EBCEE-8CE4-3343-8FA4-F22074584C35}"/>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83930289-D3E2-4042-A849-FCE2853B1D00}"/>
              </a:ext>
            </a:extLst>
          </p:cNvPr>
          <p:cNvSpPr>
            <a:spLocks noGrp="1"/>
          </p:cNvSpPr>
          <p:nvPr>
            <p:ph type="sldNum" sz="quarter" idx="12"/>
          </p:nvPr>
        </p:nvSpPr>
        <p:spPr/>
        <p:txBody>
          <a:bodyPr/>
          <a:lstStyle/>
          <a:p>
            <a:fld id="{53C7D256-7CB4-8D4B-B359-120D79D46DFF}" type="slidenum">
              <a:rPr lang="en-US" smtClean="0"/>
              <a:t>117</a:t>
            </a:fld>
            <a:endParaRPr lang="en-US"/>
          </a:p>
        </p:txBody>
      </p:sp>
      <p:pic>
        <p:nvPicPr>
          <p:cNvPr id="5" name="Picture 4">
            <a:extLst>
              <a:ext uri="{FF2B5EF4-FFF2-40B4-BE49-F238E27FC236}">
                <a16:creationId xmlns:a16="http://schemas.microsoft.com/office/drawing/2014/main" id="{9076AA71-4A60-4144-B927-BF70B5DA33A8}"/>
              </a:ext>
            </a:extLst>
          </p:cNvPr>
          <p:cNvPicPr>
            <a:picLocks noChangeAspect="1"/>
          </p:cNvPicPr>
          <p:nvPr/>
        </p:nvPicPr>
        <p:blipFill>
          <a:blip r:embed="rId2"/>
          <a:stretch>
            <a:fillRect/>
          </a:stretch>
        </p:blipFill>
        <p:spPr>
          <a:xfrm>
            <a:off x="705210" y="1012103"/>
            <a:ext cx="7873760" cy="4612410"/>
          </a:xfrm>
          <a:prstGeom prst="rect">
            <a:avLst/>
          </a:prstGeom>
        </p:spPr>
      </p:pic>
    </p:spTree>
    <p:extLst>
      <p:ext uri="{BB962C8B-B14F-4D97-AF65-F5344CB8AC3E}">
        <p14:creationId xmlns:p14="http://schemas.microsoft.com/office/powerpoint/2010/main" val="26578324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118</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28" name="TextBox 27">
            <a:extLst>
              <a:ext uri="{FF2B5EF4-FFF2-40B4-BE49-F238E27FC236}">
                <a16:creationId xmlns:a16="http://schemas.microsoft.com/office/drawing/2014/main" id="{5A70C762-14E1-DC4F-9BCB-D937D4C186B7}"/>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Tree>
    <p:extLst>
      <p:ext uri="{BB962C8B-B14F-4D97-AF65-F5344CB8AC3E}">
        <p14:creationId xmlns:p14="http://schemas.microsoft.com/office/powerpoint/2010/main" val="349054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9" grpId="0" animBg="1"/>
      <p:bldP spid="20" grpId="0" animBg="1"/>
      <p:bldP spid="21" grpId="0" animBg="1"/>
      <p:bldP spid="22" grpId="0" animBg="1"/>
      <p:bldP spid="23" grpId="0" animBg="1"/>
      <p:bldP spid="2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4A099D-8058-F74A-81CF-8C99F30EF983}"/>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EC980416-32BD-D645-ACB8-D2FCF77321F0}"/>
              </a:ext>
            </a:extLst>
          </p:cNvPr>
          <p:cNvSpPr>
            <a:spLocks noGrp="1"/>
          </p:cNvSpPr>
          <p:nvPr>
            <p:ph type="sldNum" sz="quarter" idx="12"/>
          </p:nvPr>
        </p:nvSpPr>
        <p:spPr/>
        <p:txBody>
          <a:bodyPr/>
          <a:lstStyle/>
          <a:p>
            <a:fld id="{53C7D256-7CB4-8D4B-B359-120D79D46DFF}" type="slidenum">
              <a:rPr lang="en-US" smtClean="0"/>
              <a:t>119</a:t>
            </a:fld>
            <a:endParaRPr lang="en-US"/>
          </a:p>
        </p:txBody>
      </p:sp>
      <p:sp>
        <p:nvSpPr>
          <p:cNvPr id="6" name="Google Shape;111;p26">
            <a:extLst>
              <a:ext uri="{FF2B5EF4-FFF2-40B4-BE49-F238E27FC236}">
                <a16:creationId xmlns:a16="http://schemas.microsoft.com/office/drawing/2014/main" id="{A35602CE-8271-2B43-9BF1-CC5606A701DC}"/>
              </a:ext>
            </a:extLst>
          </p:cNvPr>
          <p:cNvSpPr/>
          <p:nvPr/>
        </p:nvSpPr>
        <p:spPr>
          <a:xfrm>
            <a:off x="3028950" y="2726491"/>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Request-Reply</a:t>
            </a:r>
            <a:endParaRPr sz="1050" dirty="0"/>
          </a:p>
        </p:txBody>
      </p:sp>
      <p:sp>
        <p:nvSpPr>
          <p:cNvPr id="7" name="Google Shape;112;p26">
            <a:extLst>
              <a:ext uri="{FF2B5EF4-FFF2-40B4-BE49-F238E27FC236}">
                <a16:creationId xmlns:a16="http://schemas.microsoft.com/office/drawing/2014/main" id="{2292354C-A1F3-E547-AD6B-195FD122F54E}"/>
              </a:ext>
            </a:extLst>
          </p:cNvPr>
          <p:cNvSpPr/>
          <p:nvPr/>
        </p:nvSpPr>
        <p:spPr>
          <a:xfrm>
            <a:off x="4757758" y="2673817"/>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One-Way</a:t>
            </a:r>
            <a:endParaRPr sz="1050" dirty="0"/>
          </a:p>
        </p:txBody>
      </p:sp>
      <p:sp>
        <p:nvSpPr>
          <p:cNvPr id="19" name="Google Shape;111;p26">
            <a:extLst>
              <a:ext uri="{FF2B5EF4-FFF2-40B4-BE49-F238E27FC236}">
                <a16:creationId xmlns:a16="http://schemas.microsoft.com/office/drawing/2014/main" id="{F962EE98-5FE0-E94E-A21D-C5E21478C3FB}"/>
              </a:ext>
            </a:extLst>
          </p:cNvPr>
          <p:cNvSpPr/>
          <p:nvPr/>
        </p:nvSpPr>
        <p:spPr>
          <a:xfrm>
            <a:off x="3028950" y="2058778"/>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Instruction</a:t>
            </a:r>
            <a:endParaRPr sz="1050" dirty="0"/>
          </a:p>
        </p:txBody>
      </p:sp>
      <p:sp>
        <p:nvSpPr>
          <p:cNvPr id="20" name="Google Shape;111;p26">
            <a:extLst>
              <a:ext uri="{FF2B5EF4-FFF2-40B4-BE49-F238E27FC236}">
                <a16:creationId xmlns:a16="http://schemas.microsoft.com/office/drawing/2014/main" id="{E3F56325-FBEB-6442-8DB7-41558A074D2A}"/>
              </a:ext>
            </a:extLst>
          </p:cNvPr>
          <p:cNvSpPr/>
          <p:nvPr/>
        </p:nvSpPr>
        <p:spPr>
          <a:xfrm>
            <a:off x="3028950" y="3466774"/>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Knows Recipient</a:t>
            </a:r>
            <a:endParaRPr sz="1050" dirty="0"/>
          </a:p>
        </p:txBody>
      </p:sp>
      <p:sp>
        <p:nvSpPr>
          <p:cNvPr id="21" name="Google Shape;112;p26">
            <a:extLst>
              <a:ext uri="{FF2B5EF4-FFF2-40B4-BE49-F238E27FC236}">
                <a16:creationId xmlns:a16="http://schemas.microsoft.com/office/drawing/2014/main" id="{75BFEC8F-E17C-1B49-88C0-57C136E6D6F9}"/>
              </a:ext>
            </a:extLst>
          </p:cNvPr>
          <p:cNvSpPr/>
          <p:nvPr/>
        </p:nvSpPr>
        <p:spPr>
          <a:xfrm>
            <a:off x="4757758" y="2058778"/>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Fact</a:t>
            </a:r>
            <a:endParaRPr sz="1050" dirty="0"/>
          </a:p>
        </p:txBody>
      </p:sp>
      <p:sp>
        <p:nvSpPr>
          <p:cNvPr id="22" name="Google Shape;112;p26">
            <a:extLst>
              <a:ext uri="{FF2B5EF4-FFF2-40B4-BE49-F238E27FC236}">
                <a16:creationId xmlns:a16="http://schemas.microsoft.com/office/drawing/2014/main" id="{BE73588D-679A-A048-BC36-61E8CDAC0660}"/>
              </a:ext>
            </a:extLst>
          </p:cNvPr>
          <p:cNvSpPr/>
          <p:nvPr/>
        </p:nvSpPr>
        <p:spPr>
          <a:xfrm>
            <a:off x="4757758" y="3429000"/>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No Knowledge of Subscribers</a:t>
            </a:r>
            <a:endParaRPr sz="1050" dirty="0"/>
          </a:p>
        </p:txBody>
      </p:sp>
      <p:sp>
        <p:nvSpPr>
          <p:cNvPr id="23" name="Google Shape;111;p26">
            <a:extLst>
              <a:ext uri="{FF2B5EF4-FFF2-40B4-BE49-F238E27FC236}">
                <a16:creationId xmlns:a16="http://schemas.microsoft.com/office/drawing/2014/main" id="{888477F2-7EF7-9C4F-9436-CB42BC766D31}"/>
              </a:ext>
            </a:extLst>
          </p:cNvPr>
          <p:cNvSpPr/>
          <p:nvPr/>
        </p:nvSpPr>
        <p:spPr>
          <a:xfrm>
            <a:off x="3028950" y="4287422"/>
            <a:ext cx="955800" cy="55421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dirty="0"/>
              <a:t>One Recipient</a:t>
            </a:r>
            <a:endParaRPr sz="1050" dirty="0"/>
          </a:p>
        </p:txBody>
      </p:sp>
      <p:sp>
        <p:nvSpPr>
          <p:cNvPr id="24" name="Google Shape;112;p26">
            <a:extLst>
              <a:ext uri="{FF2B5EF4-FFF2-40B4-BE49-F238E27FC236}">
                <a16:creationId xmlns:a16="http://schemas.microsoft.com/office/drawing/2014/main" id="{7E8B395F-61E1-D443-9BD3-27E69F377CB3}"/>
              </a:ext>
            </a:extLst>
          </p:cNvPr>
          <p:cNvSpPr/>
          <p:nvPr/>
        </p:nvSpPr>
        <p:spPr>
          <a:xfrm>
            <a:off x="4757758" y="4249649"/>
            <a:ext cx="1104936" cy="591988"/>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dirty="0"/>
              <a:t>Zero to Many Subscribers</a:t>
            </a:r>
            <a:endParaRPr sz="1050" dirty="0"/>
          </a:p>
        </p:txBody>
      </p:sp>
      <p:sp>
        <p:nvSpPr>
          <p:cNvPr id="25" name="Google Shape;111;p26">
            <a:extLst>
              <a:ext uri="{FF2B5EF4-FFF2-40B4-BE49-F238E27FC236}">
                <a16:creationId xmlns:a16="http://schemas.microsoft.com/office/drawing/2014/main" id="{670B55A0-85DC-2240-98E8-51633044DEE4}"/>
              </a:ext>
            </a:extLst>
          </p:cNvPr>
          <p:cNvSpPr/>
          <p:nvPr/>
        </p:nvSpPr>
        <p:spPr>
          <a:xfrm>
            <a:off x="3028950" y="1391066"/>
            <a:ext cx="955800" cy="389924"/>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 sz="1050" u="sng" dirty="0"/>
              <a:t>Command</a:t>
            </a:r>
            <a:endParaRPr sz="1050" u="sng" dirty="0"/>
          </a:p>
        </p:txBody>
      </p:sp>
      <p:sp>
        <p:nvSpPr>
          <p:cNvPr id="27" name="Google Shape;112;p26">
            <a:extLst>
              <a:ext uri="{FF2B5EF4-FFF2-40B4-BE49-F238E27FC236}">
                <a16:creationId xmlns:a16="http://schemas.microsoft.com/office/drawing/2014/main" id="{A84C4D9F-68D8-8341-B9CD-627AEE191A60}"/>
              </a:ext>
            </a:extLst>
          </p:cNvPr>
          <p:cNvSpPr/>
          <p:nvPr/>
        </p:nvSpPr>
        <p:spPr>
          <a:xfrm>
            <a:off x="4757758" y="1365254"/>
            <a:ext cx="1104936" cy="441547"/>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GB" sz="1050" u="sng" dirty="0"/>
              <a:t>Event</a:t>
            </a:r>
            <a:endParaRPr sz="1050" u="sng" dirty="0"/>
          </a:p>
        </p:txBody>
      </p:sp>
      <p:sp>
        <p:nvSpPr>
          <p:cNvPr id="15" name="TextBox 14">
            <a:extLst>
              <a:ext uri="{FF2B5EF4-FFF2-40B4-BE49-F238E27FC236}">
                <a16:creationId xmlns:a16="http://schemas.microsoft.com/office/drawing/2014/main" id="{72CEC031-426D-1A48-8B2F-00CC83F2524E}"/>
              </a:ext>
            </a:extLst>
          </p:cNvPr>
          <p:cNvSpPr txBox="1"/>
          <p:nvPr/>
        </p:nvSpPr>
        <p:spPr>
          <a:xfrm rot="16200000">
            <a:off x="5459680" y="2842594"/>
            <a:ext cx="1749324" cy="461665"/>
          </a:xfrm>
          <a:prstGeom prst="rect">
            <a:avLst/>
          </a:prstGeom>
          <a:noFill/>
          <a:ln w="25400">
            <a:solidFill>
              <a:schemeClr val="accent1"/>
            </a:solidFill>
          </a:ln>
        </p:spPr>
        <p:txBody>
          <a:bodyPr wrap="square" rtlCol="0">
            <a:spAutoFit/>
          </a:bodyPr>
          <a:lstStyle/>
          <a:p>
            <a:r>
              <a:rPr lang="en-US" sz="2400" dirty="0"/>
              <a:t>CloudEvents</a:t>
            </a:r>
          </a:p>
        </p:txBody>
      </p:sp>
      <p:sp>
        <p:nvSpPr>
          <p:cNvPr id="4" name="TextBox 3">
            <a:extLst>
              <a:ext uri="{FF2B5EF4-FFF2-40B4-BE49-F238E27FC236}">
                <a16:creationId xmlns:a16="http://schemas.microsoft.com/office/drawing/2014/main" id="{09CE3987-7BBB-F444-AAD5-9A0F8683D5BE}"/>
              </a:ext>
            </a:extLst>
          </p:cNvPr>
          <p:cNvSpPr txBox="1"/>
          <p:nvPr/>
        </p:nvSpPr>
        <p:spPr>
          <a:xfrm>
            <a:off x="330797" y="2587990"/>
            <a:ext cx="1820258" cy="507831"/>
          </a:xfrm>
          <a:prstGeom prst="rect">
            <a:avLst/>
          </a:prstGeom>
          <a:noFill/>
          <a:ln w="25400">
            <a:solidFill>
              <a:schemeClr val="dk2"/>
            </a:solidFill>
          </a:ln>
        </p:spPr>
        <p:txBody>
          <a:bodyPr wrap="square" rtlCol="0">
            <a:spAutoFit/>
          </a:bodyPr>
          <a:lstStyle/>
          <a:p>
            <a:r>
              <a:rPr lang="en-US" sz="1350" b="1" dirty="0"/>
              <a:t>No Routing Information</a:t>
            </a:r>
          </a:p>
        </p:txBody>
      </p:sp>
      <p:sp>
        <p:nvSpPr>
          <p:cNvPr id="17" name="TextBox 16">
            <a:extLst>
              <a:ext uri="{FF2B5EF4-FFF2-40B4-BE49-F238E27FC236}">
                <a16:creationId xmlns:a16="http://schemas.microsoft.com/office/drawing/2014/main" id="{ECB7E890-AD22-174E-A4F4-90C721E15846}"/>
              </a:ext>
            </a:extLst>
          </p:cNvPr>
          <p:cNvSpPr txBox="1"/>
          <p:nvPr/>
        </p:nvSpPr>
        <p:spPr>
          <a:xfrm>
            <a:off x="311393" y="3047954"/>
            <a:ext cx="1820258" cy="415498"/>
          </a:xfrm>
          <a:prstGeom prst="rect">
            <a:avLst/>
          </a:prstGeom>
          <a:noFill/>
          <a:ln w="0">
            <a:solidFill>
              <a:schemeClr val="dk2"/>
            </a:solidFill>
          </a:ln>
        </p:spPr>
        <p:txBody>
          <a:bodyPr wrap="square" rtlCol="0">
            <a:spAutoFit/>
          </a:bodyPr>
          <a:lstStyle/>
          <a:p>
            <a:pPr marL="214313" indent="-214313">
              <a:buFontTx/>
              <a:buChar char="-"/>
            </a:pPr>
            <a:r>
              <a:rPr lang="en-US" sz="1050" dirty="0"/>
              <a:t>Protocol Specific Concern</a:t>
            </a:r>
          </a:p>
          <a:p>
            <a:pPr marL="214313" indent="-214313">
              <a:buFontTx/>
              <a:buChar char="-"/>
            </a:pPr>
            <a:r>
              <a:rPr lang="en-US" sz="1050" dirty="0"/>
              <a:t>Event May Flow</a:t>
            </a:r>
          </a:p>
        </p:txBody>
      </p:sp>
    </p:spTree>
    <p:extLst>
      <p:ext uri="{BB962C8B-B14F-4D97-AF65-F5344CB8AC3E}">
        <p14:creationId xmlns:p14="http://schemas.microsoft.com/office/powerpoint/2010/main" val="7492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3" grpId="0" animBg="1"/>
      <p:bldP spid="25" grpId="0" animBg="1"/>
      <p:bldP spid="4"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96B059-9D3C-C149-B3A8-A48BEBF3FDD4}"/>
              </a:ext>
            </a:extLst>
          </p:cNvPr>
          <p:cNvSpPr>
            <a:spLocks noGrp="1"/>
          </p:cNvSpPr>
          <p:nvPr>
            <p:ph type="sldNum" sz="quarter" idx="12"/>
          </p:nvPr>
        </p:nvSpPr>
        <p:spPr/>
        <p:txBody>
          <a:bodyPr/>
          <a:lstStyle/>
          <a:p>
            <a:fld id="{867D4A06-35AE-BD4A-84A9-613A26F3D41D}" type="slidenum">
              <a:rPr lang="en-US" smtClean="0"/>
              <a:pPr/>
              <a:t>12</a:t>
            </a:fld>
            <a:endParaRPr lang="en-US"/>
          </a:p>
        </p:txBody>
      </p:sp>
      <p:pic>
        <p:nvPicPr>
          <p:cNvPr id="5" name="Google Shape;145;p30">
            <a:extLst>
              <a:ext uri="{FF2B5EF4-FFF2-40B4-BE49-F238E27FC236}">
                <a16:creationId xmlns:a16="http://schemas.microsoft.com/office/drawing/2014/main" id="{B0A0428A-4384-C348-B1D3-37CD20D3EE37}"/>
              </a:ext>
            </a:extLst>
          </p:cNvPr>
          <p:cNvPicPr preferRelativeResize="0"/>
          <p:nvPr/>
        </p:nvPicPr>
        <p:blipFill>
          <a:blip r:embed="rId3">
            <a:alphaModFix/>
          </a:blip>
          <a:stretch>
            <a:fillRect/>
          </a:stretch>
        </p:blipFill>
        <p:spPr>
          <a:xfrm>
            <a:off x="1104651" y="1067280"/>
            <a:ext cx="6717750" cy="4386201"/>
          </a:xfrm>
          <a:prstGeom prst="rect">
            <a:avLst/>
          </a:prstGeom>
          <a:noFill/>
          <a:ln>
            <a:noFill/>
          </a:ln>
        </p:spPr>
      </p:pic>
      <p:sp>
        <p:nvSpPr>
          <p:cNvPr id="2" name="Rounded Rectangle 1">
            <a:extLst>
              <a:ext uri="{FF2B5EF4-FFF2-40B4-BE49-F238E27FC236}">
                <a16:creationId xmlns:a16="http://schemas.microsoft.com/office/drawing/2014/main" id="{1ADE65EB-6DA0-6E49-BFC1-2BECCB943735}"/>
              </a:ext>
            </a:extLst>
          </p:cNvPr>
          <p:cNvSpPr/>
          <p:nvPr/>
        </p:nvSpPr>
        <p:spPr>
          <a:xfrm>
            <a:off x="968188" y="3949593"/>
            <a:ext cx="3181135" cy="161364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57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2773560"/>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152001"/>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374286"/>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1984995"/>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2773560"/>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028950" y="4897622"/>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135036"/>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2923601"/>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302042"/>
            <a:ext cx="555165" cy="1745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211012"/>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1638746"/>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211013"/>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616875" y="1488011"/>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361053"/>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1788787"/>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135730"/>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135036"/>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135036"/>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222248"/>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2897478"/>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3706996"/>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2916772"/>
            <a:ext cx="1002616" cy="9402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031072"/>
            <a:ext cx="874532" cy="124455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125589"/>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4585178"/>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2923601"/>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Google Shape;194;p29">
            <a:extLst>
              <a:ext uri="{FF2B5EF4-FFF2-40B4-BE49-F238E27FC236}">
                <a16:creationId xmlns:a16="http://schemas.microsoft.com/office/drawing/2014/main" id="{F3C35D65-00E6-5844-926D-687A67E33E16}"/>
              </a:ext>
            </a:extLst>
          </p:cNvPr>
          <p:cNvSpPr txBox="1"/>
          <p:nvPr/>
        </p:nvSpPr>
        <p:spPr>
          <a:xfrm>
            <a:off x="357786" y="1190239"/>
            <a:ext cx="4805411" cy="346226"/>
          </a:xfrm>
          <a:prstGeom prst="rect">
            <a:avLst/>
          </a:prstGeom>
          <a:noFill/>
          <a:ln>
            <a:noFill/>
          </a:ln>
        </p:spPr>
        <p:txBody>
          <a:bodyPr spcFirstLastPara="1" wrap="square" lIns="68569" tIns="68569" rIns="68569" bIns="68569" anchor="t" anchorCtr="0">
            <a:spAutoFit/>
          </a:bodyPr>
          <a:lstStyle/>
          <a:p>
            <a:r>
              <a:rPr lang="en" sz="1350" dirty="0"/>
              <a:t>Document Structure</a:t>
            </a:r>
            <a:endParaRPr sz="1350"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4" name="Google Shape;194;p29">
            <a:extLst>
              <a:ext uri="{FF2B5EF4-FFF2-40B4-BE49-F238E27FC236}">
                <a16:creationId xmlns:a16="http://schemas.microsoft.com/office/drawing/2014/main" id="{0792B848-E356-3146-8E96-45229D324310}"/>
              </a:ext>
            </a:extLst>
          </p:cNvPr>
          <p:cNvSpPr txBox="1"/>
          <p:nvPr/>
        </p:nvSpPr>
        <p:spPr>
          <a:xfrm>
            <a:off x="357786" y="1190239"/>
            <a:ext cx="4805411" cy="346226"/>
          </a:xfrm>
          <a:prstGeom prst="rect">
            <a:avLst/>
          </a:prstGeom>
          <a:noFill/>
          <a:ln>
            <a:noFill/>
          </a:ln>
        </p:spPr>
        <p:txBody>
          <a:bodyPr spcFirstLastPara="1" wrap="square" lIns="68569" tIns="68569" rIns="68569" bIns="68569" anchor="t" anchorCtr="0">
            <a:spAutoFit/>
          </a:bodyPr>
          <a:lstStyle/>
          <a:p>
            <a:r>
              <a:rPr lang="en" sz="1350" dirty="0"/>
              <a:t>Protocol Binding</a:t>
            </a:r>
            <a:endParaRPr sz="1350" dirty="0"/>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F8F871-B1EC-0B45-AC2F-2C5DAD1DC885}"/>
              </a:ext>
            </a:extLst>
          </p:cNvPr>
          <p:cNvSpPr>
            <a:spLocks noGrp="1"/>
          </p:cNvSpPr>
          <p:nvPr>
            <p:ph type="ftr" sz="quarter" idx="11"/>
          </p:nvPr>
        </p:nvSpPr>
        <p:spPr/>
        <p:txBody>
          <a:bodyPr/>
          <a:lstStyle/>
          <a:p>
            <a:r>
              <a:rPr lang="en-US" dirty="0"/>
              <a:t>@</a:t>
            </a:r>
            <a:r>
              <a:rPr lang="en-US" dirty="0" err="1"/>
              <a:t>ICooper</a:t>
            </a:r>
            <a:endParaRPr lang="en-US" dirty="0"/>
          </a:p>
        </p:txBody>
      </p:sp>
      <p:sp>
        <p:nvSpPr>
          <p:cNvPr id="3" name="Slide Number Placeholder 2">
            <a:extLst>
              <a:ext uri="{FF2B5EF4-FFF2-40B4-BE49-F238E27FC236}">
                <a16:creationId xmlns:a16="http://schemas.microsoft.com/office/drawing/2014/main" id="{1DA3D81A-22A1-0E46-914B-DDE779CEFE6A}"/>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4" name="Rectangle 3">
            <a:extLst>
              <a:ext uri="{FF2B5EF4-FFF2-40B4-BE49-F238E27FC236}">
                <a16:creationId xmlns:a16="http://schemas.microsoft.com/office/drawing/2014/main" id="{F618A9BC-974F-3746-837C-65C2D9550F68}"/>
              </a:ext>
            </a:extLst>
          </p:cNvPr>
          <p:cNvSpPr/>
          <p:nvPr/>
        </p:nvSpPr>
        <p:spPr>
          <a:xfrm>
            <a:off x="753036" y="1778548"/>
            <a:ext cx="3168127" cy="3000821"/>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r>
              <a:rPr lang="en-GB" sz="1350" dirty="0" err="1"/>
              <a:t>ce_specversion</a:t>
            </a:r>
            <a:r>
              <a:rPr lang="en-GB" sz="1350" dirty="0"/>
              <a:t>: "1.0" </a:t>
            </a:r>
          </a:p>
          <a:p>
            <a:r>
              <a:rPr lang="en-GB" sz="1350" dirty="0" err="1"/>
              <a:t>ce_type</a:t>
            </a:r>
            <a:r>
              <a:rPr lang="en-GB" sz="1350" dirty="0"/>
              <a:t>: "</a:t>
            </a:r>
            <a:r>
              <a:rPr lang="en-GB" sz="1350" dirty="0" err="1"/>
              <a:t>com.example.someevent</a:t>
            </a:r>
            <a:r>
              <a:rPr lang="en-GB" sz="1350" dirty="0"/>
              <a:t>" </a:t>
            </a:r>
          </a:p>
          <a:p>
            <a:r>
              <a:rPr lang="en-GB" sz="1350" dirty="0" err="1"/>
              <a:t>ce_source</a:t>
            </a:r>
            <a:r>
              <a:rPr lang="en-GB" sz="1350" dirty="0"/>
              <a:t>: "/</a:t>
            </a:r>
            <a:r>
              <a:rPr lang="en-GB" sz="1350" dirty="0" err="1"/>
              <a:t>mycontext</a:t>
            </a:r>
            <a:r>
              <a:rPr lang="en-GB" sz="1350" dirty="0"/>
              <a:t>/</a:t>
            </a:r>
            <a:r>
              <a:rPr lang="en-GB" sz="1350" dirty="0" err="1"/>
              <a:t>subcontext</a:t>
            </a:r>
            <a:r>
              <a:rPr lang="en-GB" sz="1350" dirty="0"/>
              <a:t>" </a:t>
            </a:r>
          </a:p>
          <a:p>
            <a:r>
              <a:rPr lang="en-GB" sz="1350" dirty="0" err="1"/>
              <a:t>ce_id</a:t>
            </a:r>
            <a:r>
              <a:rPr lang="en-GB" sz="1350" dirty="0"/>
              <a:t>: "1234-1234-1234" </a:t>
            </a:r>
          </a:p>
          <a:p>
            <a:r>
              <a:rPr lang="en-GB" sz="1350" dirty="0" err="1"/>
              <a:t>ce_time</a:t>
            </a:r>
            <a:r>
              <a:rPr lang="en-GB" sz="1350" dirty="0"/>
              <a:t>: "2018-04-05T03:56:24Z" </a:t>
            </a:r>
          </a:p>
          <a:p>
            <a:r>
              <a:rPr lang="en-GB" sz="1350" dirty="0"/>
              <a:t>content-type: application/</a:t>
            </a:r>
            <a:r>
              <a:rPr lang="en-GB" sz="1350" dirty="0" err="1"/>
              <a:t>avro</a:t>
            </a:r>
            <a:r>
              <a:rPr lang="en-GB" sz="1350" dirty="0"/>
              <a:t> </a:t>
            </a:r>
          </a:p>
          <a:p>
            <a:r>
              <a:rPr lang="en-GB" sz="1350" dirty="0"/>
              <a:t>------------------- value --------------------</a:t>
            </a:r>
          </a:p>
          <a:p>
            <a:r>
              <a:rPr lang="en-GB" sz="1350" dirty="0"/>
              <a:t> ... application data encoded in Avro ... </a:t>
            </a:r>
          </a:p>
          <a:p>
            <a:r>
              <a:rPr lang="en-GB" sz="1350" dirty="0"/>
              <a:t>-----------------------------------------------</a:t>
            </a:r>
            <a:endParaRPr lang="en-US" sz="135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426969" y="1067436"/>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308438" y="1420757"/>
            <a:ext cx="4727986" cy="4039567"/>
          </a:xfrm>
          <a:prstGeom prst="rect">
            <a:avLst/>
          </a:prstGeom>
          <a:ln w="12700">
            <a:solidFill>
              <a:schemeClr val="accent1"/>
            </a:solidFill>
          </a:ln>
        </p:spPr>
        <p:txBody>
          <a:bodyPr wrap="square">
            <a:spAutoFit/>
          </a:bodyPr>
          <a:lstStyle/>
          <a:p>
            <a:r>
              <a:rPr lang="en-GB" sz="1350" dirty="0"/>
              <a:t>------------------ Message ------------------- </a:t>
            </a:r>
          </a:p>
          <a:p>
            <a:r>
              <a:rPr lang="en-GB" sz="1350" dirty="0"/>
              <a:t>Topic Name: </a:t>
            </a:r>
            <a:r>
              <a:rPr lang="en-GB" sz="1350" dirty="0" err="1"/>
              <a:t>mytopic</a:t>
            </a:r>
            <a:endParaRPr lang="en-GB" sz="1350" dirty="0"/>
          </a:p>
          <a:p>
            <a:r>
              <a:rPr lang="en-GB" sz="1350" dirty="0"/>
              <a:t> ------------------- key ---------------------- </a:t>
            </a:r>
          </a:p>
          <a:p>
            <a:r>
              <a:rPr lang="en-GB" sz="1350" dirty="0"/>
              <a:t>Key: </a:t>
            </a:r>
            <a:r>
              <a:rPr lang="en-GB" sz="1350" dirty="0" err="1"/>
              <a:t>mykey</a:t>
            </a:r>
            <a:r>
              <a:rPr lang="en-GB" sz="1350" dirty="0"/>
              <a:t> </a:t>
            </a:r>
          </a:p>
          <a:p>
            <a:r>
              <a:rPr lang="en-GB" sz="1350" dirty="0"/>
              <a:t>------------------ headers ------------------- </a:t>
            </a:r>
          </a:p>
          <a:p>
            <a:r>
              <a:rPr lang="en-GB" sz="1350" dirty="0"/>
              <a:t>content-type: application/</a:t>
            </a:r>
            <a:r>
              <a:rPr lang="en-GB" sz="1350" dirty="0" err="1"/>
              <a:t>cloudevents+json</a:t>
            </a:r>
            <a:r>
              <a:rPr lang="en-GB" sz="1350" dirty="0"/>
              <a:t>; charset=UTF-8</a:t>
            </a:r>
          </a:p>
          <a:p>
            <a:r>
              <a:rPr lang="en-GB" sz="1350" dirty="0"/>
              <a:t>------------------- value --------------------</a:t>
            </a:r>
          </a:p>
          <a:p>
            <a:r>
              <a:rPr lang="en-GB" sz="1350" dirty="0"/>
              <a:t> { </a:t>
            </a:r>
          </a:p>
          <a:p>
            <a:r>
              <a:rPr lang="en-GB" sz="1350" dirty="0"/>
              <a:t>	"</a:t>
            </a:r>
            <a:r>
              <a:rPr lang="en-GB" sz="1350" dirty="0" err="1"/>
              <a:t>specversion</a:t>
            </a:r>
            <a:r>
              <a:rPr lang="en-GB" sz="1350" dirty="0"/>
              <a:t>" : "1.0", </a:t>
            </a:r>
          </a:p>
          <a:p>
            <a:r>
              <a:rPr lang="en-GB" sz="1350" dirty="0"/>
              <a:t>	"type" : "</a:t>
            </a:r>
            <a:r>
              <a:rPr lang="en-GB" sz="1350" dirty="0" err="1"/>
              <a:t>com.example.someevent</a:t>
            </a:r>
            <a:r>
              <a:rPr lang="en-GB" sz="1350" dirty="0"/>
              <a:t>", </a:t>
            </a:r>
          </a:p>
          <a:p>
            <a:r>
              <a:rPr lang="en-GB" sz="1350" dirty="0"/>
              <a:t>	"source" : "/</a:t>
            </a:r>
            <a:r>
              <a:rPr lang="en-GB" sz="1350" dirty="0" err="1"/>
              <a:t>mycontext</a:t>
            </a:r>
            <a:r>
              <a:rPr lang="en-GB" sz="1350" dirty="0"/>
              <a:t>/</a:t>
            </a:r>
            <a:r>
              <a:rPr lang="en-GB" sz="1350" dirty="0" err="1"/>
              <a:t>subcontext</a:t>
            </a:r>
            <a:r>
              <a:rPr lang="en-GB" sz="1350" dirty="0"/>
              <a:t>", </a:t>
            </a:r>
          </a:p>
          <a:p>
            <a:r>
              <a:rPr lang="en-GB" sz="1350" dirty="0"/>
              <a:t>	"id" : "1234-1234-1234", </a:t>
            </a:r>
          </a:p>
          <a:p>
            <a:r>
              <a:rPr lang="en-GB" sz="1350" dirty="0"/>
              <a:t>	"time" : "2018-04-05T03:56:24Z", 	"</a:t>
            </a:r>
            <a:r>
              <a:rPr lang="en-GB" sz="1350" dirty="0" err="1"/>
              <a:t>datacontenttype</a:t>
            </a:r>
            <a:r>
              <a:rPr lang="en-GB" sz="1350" dirty="0"/>
              <a:t>" : "application/json", </a:t>
            </a:r>
          </a:p>
          <a:p>
            <a:r>
              <a:rPr lang="en-GB" sz="1350" dirty="0"/>
              <a:t>	"data" : 	{ </a:t>
            </a:r>
          </a:p>
          <a:p>
            <a:r>
              <a:rPr lang="en-GB" sz="1350" dirty="0"/>
              <a:t>		... application data encoded in JSON ... </a:t>
            </a:r>
          </a:p>
          <a:p>
            <a:r>
              <a:rPr lang="en-GB" sz="1350" dirty="0"/>
              <a:t>	}</a:t>
            </a:r>
          </a:p>
          <a:p>
            <a:r>
              <a:rPr lang="en-GB" sz="1350" dirty="0"/>
              <a:t> }</a:t>
            </a:r>
          </a:p>
          <a:p>
            <a:r>
              <a:rPr lang="en-GB" sz="1350" dirty="0"/>
              <a:t>-----------------------------------------------</a:t>
            </a:r>
            <a:endParaRPr lang="en-US" sz="135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762302" y="1067436"/>
            <a:ext cx="1820258" cy="300082"/>
          </a:xfrm>
          <a:prstGeom prst="rect">
            <a:avLst/>
          </a:prstGeom>
          <a:noFill/>
          <a:ln w="12700">
            <a:solidFill>
              <a:schemeClr val="dk2"/>
            </a:solidFill>
          </a:ln>
        </p:spPr>
        <p:txBody>
          <a:bodyPr wrap="square" rtlCol="0">
            <a:spAutoFit/>
          </a:bodyPr>
          <a:lstStyle/>
          <a:p>
            <a:r>
              <a:rPr lang="en-US" sz="1350" b="1" dirty="0"/>
              <a:t>Structured</a:t>
            </a:r>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123</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390561"/>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8" name="Google Shape;194;p29">
            <a:extLst>
              <a:ext uri="{FF2B5EF4-FFF2-40B4-BE49-F238E27FC236}">
                <a16:creationId xmlns:a16="http://schemas.microsoft.com/office/drawing/2014/main" id="{F08A9166-3094-5A44-A9C5-B8F33785E191}"/>
              </a:ext>
            </a:extLst>
          </p:cNvPr>
          <p:cNvSpPr txBox="1"/>
          <p:nvPr/>
        </p:nvSpPr>
        <p:spPr>
          <a:xfrm>
            <a:off x="285172" y="1044335"/>
            <a:ext cx="4805411" cy="346226"/>
          </a:xfrm>
          <a:prstGeom prst="rect">
            <a:avLst/>
          </a:prstGeom>
          <a:noFill/>
          <a:ln>
            <a:noFill/>
          </a:ln>
        </p:spPr>
        <p:txBody>
          <a:bodyPr spcFirstLastPara="1" wrap="square" lIns="68569" tIns="68569" rIns="68569" bIns="68569" anchor="t" anchorCtr="0">
            <a:spAutoFit/>
          </a:bodyPr>
          <a:lstStyle/>
          <a:p>
            <a:r>
              <a:rPr lang="en" sz="1350" dirty="0"/>
              <a:t> Maintaining Event Schemas</a:t>
            </a:r>
            <a:endParaRPr sz="1350" dirty="0"/>
          </a:p>
        </p:txBody>
      </p:sp>
    </p:spTree>
    <p:extLst>
      <p:ext uri="{BB962C8B-B14F-4D97-AF65-F5344CB8AC3E}">
        <p14:creationId xmlns:p14="http://schemas.microsoft.com/office/powerpoint/2010/main" val="1889043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7 Observability</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err="1"/>
              <a:t>OpenTelemetry</a:t>
            </a:r>
            <a:r>
              <a:rPr lang="en-US" dirty="0"/>
              <a:t> etc.</a:t>
            </a:r>
          </a:p>
        </p:txBody>
      </p:sp>
      <p:sp>
        <p:nvSpPr>
          <p:cNvPr id="4" name="TextBox 3">
            <a:extLst>
              <a:ext uri="{FF2B5EF4-FFF2-40B4-BE49-F238E27FC236}">
                <a16:creationId xmlns:a16="http://schemas.microsoft.com/office/drawing/2014/main" id="{BEA7ABD3-650C-7042-9EAD-2A2EC6071BE2}"/>
              </a:ext>
            </a:extLst>
          </p:cNvPr>
          <p:cNvSpPr txBox="1"/>
          <p:nvPr/>
        </p:nvSpPr>
        <p:spPr>
          <a:xfrm>
            <a:off x="8510588" y="1085850"/>
            <a:ext cx="339498" cy="507831"/>
          </a:xfrm>
          <a:prstGeom prst="rect">
            <a:avLst/>
          </a:prstGeom>
          <a:noFill/>
        </p:spPr>
        <p:txBody>
          <a:bodyPr wrap="square" rtlCol="0">
            <a:spAutoFit/>
          </a:bodyPr>
          <a:lstStyle/>
          <a:p>
            <a:r>
              <a:rPr lang="en-US" sz="1350" dirty="0"/>
              <a:t>20</a:t>
            </a:r>
          </a:p>
        </p:txBody>
      </p:sp>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124</a:t>
            </a:fld>
            <a:endParaRPr lang="en-US"/>
          </a:p>
        </p:txBody>
      </p:sp>
    </p:spTree>
    <p:extLst>
      <p:ext uri="{BB962C8B-B14F-4D97-AF65-F5344CB8AC3E}">
        <p14:creationId xmlns:p14="http://schemas.microsoft.com/office/powerpoint/2010/main" val="10215264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125</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126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4" name="Google Shape;194;p29">
            <a:extLst>
              <a:ext uri="{FF2B5EF4-FFF2-40B4-BE49-F238E27FC236}">
                <a16:creationId xmlns:a16="http://schemas.microsoft.com/office/drawing/2014/main" id="{E203110D-6A98-6C43-A782-9EA3715F1655}"/>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Spans</a:t>
            </a:r>
            <a:endParaRPr sz="1350" dirty="0"/>
          </a:p>
        </p:txBody>
      </p:sp>
      <p:sp>
        <p:nvSpPr>
          <p:cNvPr id="5" name="TextBox 4">
            <a:extLst>
              <a:ext uri="{FF2B5EF4-FFF2-40B4-BE49-F238E27FC236}">
                <a16:creationId xmlns:a16="http://schemas.microsoft.com/office/drawing/2014/main" id="{3743FCB2-8449-6E48-90AE-33AF6934A25D}"/>
              </a:ext>
            </a:extLst>
          </p:cNvPr>
          <p:cNvSpPr txBox="1"/>
          <p:nvPr/>
        </p:nvSpPr>
        <p:spPr>
          <a:xfrm>
            <a:off x="2299447" y="2753285"/>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Operation Name</a:t>
            </a:r>
          </a:p>
        </p:txBody>
      </p:sp>
      <p:sp>
        <p:nvSpPr>
          <p:cNvPr id="6" name="TextBox 5">
            <a:extLst>
              <a:ext uri="{FF2B5EF4-FFF2-40B4-BE49-F238E27FC236}">
                <a16:creationId xmlns:a16="http://schemas.microsoft.com/office/drawing/2014/main" id="{4B43E970-C8CF-734D-9A4D-845CAAA92EC0}"/>
              </a:ext>
            </a:extLst>
          </p:cNvPr>
          <p:cNvSpPr txBox="1"/>
          <p:nvPr/>
        </p:nvSpPr>
        <p:spPr>
          <a:xfrm>
            <a:off x="2299447" y="3093496"/>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Start and Finish Timestamps</a:t>
            </a:r>
          </a:p>
        </p:txBody>
      </p:sp>
      <p:sp>
        <p:nvSpPr>
          <p:cNvPr id="7" name="TextBox 6">
            <a:extLst>
              <a:ext uri="{FF2B5EF4-FFF2-40B4-BE49-F238E27FC236}">
                <a16:creationId xmlns:a16="http://schemas.microsoft.com/office/drawing/2014/main" id="{EFD796A2-145E-354F-9156-6ECAA4D924D8}"/>
              </a:ext>
            </a:extLst>
          </p:cNvPr>
          <p:cNvSpPr txBox="1"/>
          <p:nvPr/>
        </p:nvSpPr>
        <p:spPr>
          <a:xfrm>
            <a:off x="2299447" y="3458137"/>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Span Context (</a:t>
            </a:r>
            <a:r>
              <a:rPr lang="en-US" sz="1350" dirty="0" err="1"/>
              <a:t>span_id</a:t>
            </a:r>
            <a:r>
              <a:rPr lang="en-US" sz="1350" dirty="0"/>
              <a:t>, </a:t>
            </a:r>
            <a:r>
              <a:rPr lang="en-US" sz="1350" dirty="0" err="1"/>
              <a:t>trace_id</a:t>
            </a:r>
            <a:r>
              <a:rPr lang="en-US" sz="1350" dirty="0"/>
              <a:t>)</a:t>
            </a:r>
          </a:p>
        </p:txBody>
      </p:sp>
      <p:sp>
        <p:nvSpPr>
          <p:cNvPr id="8" name="TextBox 7">
            <a:extLst>
              <a:ext uri="{FF2B5EF4-FFF2-40B4-BE49-F238E27FC236}">
                <a16:creationId xmlns:a16="http://schemas.microsoft.com/office/drawing/2014/main" id="{79149318-F9F9-5841-A3C4-8AE03D63E7F0}"/>
              </a:ext>
            </a:extLst>
          </p:cNvPr>
          <p:cNvSpPr txBox="1"/>
          <p:nvPr/>
        </p:nvSpPr>
        <p:spPr>
          <a:xfrm>
            <a:off x="2299447" y="3830449"/>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Attributes (standard and defined)</a:t>
            </a:r>
          </a:p>
        </p:txBody>
      </p:sp>
      <p:sp>
        <p:nvSpPr>
          <p:cNvPr id="9" name="TextBox 8">
            <a:extLst>
              <a:ext uri="{FF2B5EF4-FFF2-40B4-BE49-F238E27FC236}">
                <a16:creationId xmlns:a16="http://schemas.microsoft.com/office/drawing/2014/main" id="{5904A13C-4A90-B74E-9BB2-2F1B09A48E45}"/>
              </a:ext>
            </a:extLst>
          </p:cNvPr>
          <p:cNvSpPr txBox="1"/>
          <p:nvPr/>
        </p:nvSpPr>
        <p:spPr>
          <a:xfrm>
            <a:off x="2299447" y="4220093"/>
            <a:ext cx="3025589"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t>Events</a:t>
            </a:r>
          </a:p>
        </p:txBody>
      </p:sp>
    </p:spTree>
    <p:extLst>
      <p:ext uri="{BB962C8B-B14F-4D97-AF65-F5344CB8AC3E}">
        <p14:creationId xmlns:p14="http://schemas.microsoft.com/office/powerpoint/2010/main" val="405531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cap theorem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128</a:t>
            </a:fld>
            <a:endParaRPr lang="en-US"/>
          </a:p>
        </p:txBody>
      </p:sp>
    </p:spTree>
    <p:extLst>
      <p:ext uri="{BB962C8B-B14F-4D97-AF65-F5344CB8AC3E}">
        <p14:creationId xmlns:p14="http://schemas.microsoft.com/office/powerpoint/2010/main" val="2466746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129</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646331"/>
          </a:xfrm>
          <a:prstGeom prst="rect">
            <a:avLst/>
          </a:prstGeom>
          <a:noFill/>
        </p:spPr>
        <p:txBody>
          <a:bodyPr wrap="square" rtlCol="0">
            <a:spAutoFit/>
          </a:bodyPr>
          <a:lstStyle/>
          <a:p>
            <a:pPr algn="ctr"/>
            <a:r>
              <a:rPr lang="en-US" dirty="0"/>
              <a:t>You can have at most two of these properties for any shared data system</a:t>
            </a:r>
          </a:p>
        </p:txBody>
      </p:sp>
    </p:spTree>
    <p:extLst>
      <p:ext uri="{BB962C8B-B14F-4D97-AF65-F5344CB8AC3E}">
        <p14:creationId xmlns:p14="http://schemas.microsoft.com/office/powerpoint/2010/main" val="34811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2 Order</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In Order Delivery</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31949604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130</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130</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6" name="TextBox 35">
            <a:extLst>
              <a:ext uri="{FF2B5EF4-FFF2-40B4-BE49-F238E27FC236}">
                <a16:creationId xmlns:a16="http://schemas.microsoft.com/office/drawing/2014/main" id="{D8D3C462-0DF8-E140-A3BF-EA41EFE73BAB}"/>
              </a:ext>
            </a:extLst>
          </p:cNvPr>
          <p:cNvSpPr txBox="1"/>
          <p:nvPr/>
        </p:nvSpPr>
        <p:spPr>
          <a:xfrm>
            <a:off x="4303986" y="6054474"/>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38" name="TextBox 37">
            <a:extLst>
              <a:ext uri="{FF2B5EF4-FFF2-40B4-BE49-F238E27FC236}">
                <a16:creationId xmlns:a16="http://schemas.microsoft.com/office/drawing/2014/main" id="{4BCE897E-88ED-2B46-8E83-2D15E45A9389}"/>
              </a:ext>
            </a:extLst>
          </p:cNvPr>
          <p:cNvSpPr txBox="1"/>
          <p:nvPr/>
        </p:nvSpPr>
        <p:spPr>
          <a:xfrm>
            <a:off x="4303987" y="6469183"/>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Tree>
    <p:extLst>
      <p:ext uri="{BB962C8B-B14F-4D97-AF65-F5344CB8AC3E}">
        <p14:creationId xmlns:p14="http://schemas.microsoft.com/office/powerpoint/2010/main" val="22827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36" grpId="0" animBg="1"/>
      <p:bldP spid="38" grpId="0" animBg="1"/>
      <p:bldP spid="4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131</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131</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19563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7" grpId="0" animBg="1"/>
      <p:bldP spid="48" grpId="0" animBg="1"/>
      <p:bldP spid="35" grpId="0" animBg="1"/>
      <p:bldP spid="41" grpId="0" animBg="1"/>
      <p:bldP spid="29" grpId="0" animBg="1"/>
      <p:bldP spid="29" grpId="1" animBg="1"/>
      <p:bldP spid="30" grpId="0" animBg="1"/>
      <p:bldP spid="30" grpId="1" animBg="1"/>
      <p:bldP spid="31" grpId="0" animBg="1"/>
      <p:bldP spid="42" grpId="0" animBg="1"/>
      <p:bldP spid="4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132</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Partitions</a:t>
            </a:r>
          </a:p>
        </p:txBody>
      </p:sp>
    </p:spTree>
    <p:extLst>
      <p:ext uri="{BB962C8B-B14F-4D97-AF65-F5344CB8AC3E}">
        <p14:creationId xmlns:p14="http://schemas.microsoft.com/office/powerpoint/2010/main" val="24925690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133</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133</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ouble Bracket 33">
            <a:extLst>
              <a:ext uri="{FF2B5EF4-FFF2-40B4-BE49-F238E27FC236}">
                <a16:creationId xmlns:a16="http://schemas.microsoft.com/office/drawing/2014/main" id="{BCC3C875-06E8-5640-837E-AA76D278BD8F}"/>
              </a:ext>
            </a:extLst>
          </p:cNvPr>
          <p:cNvSpPr/>
          <p:nvPr/>
        </p:nvSpPr>
        <p:spPr>
          <a:xfrm>
            <a:off x="1275312" y="780184"/>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
        <p:nvSpPr>
          <p:cNvPr id="36" name="Double Bracket 35">
            <a:extLst>
              <a:ext uri="{FF2B5EF4-FFF2-40B4-BE49-F238E27FC236}">
                <a16:creationId xmlns:a16="http://schemas.microsoft.com/office/drawing/2014/main" id="{C0D5EA3B-EB0C-1B4B-A556-B3F23EDF58AF}"/>
              </a:ext>
            </a:extLst>
          </p:cNvPr>
          <p:cNvSpPr/>
          <p:nvPr/>
        </p:nvSpPr>
        <p:spPr>
          <a:xfrm>
            <a:off x="6692946" y="1082307"/>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Unavailable</a:t>
            </a:r>
          </a:p>
        </p:txBody>
      </p:sp>
    </p:spTree>
    <p:extLst>
      <p:ext uri="{BB962C8B-B14F-4D97-AF65-F5344CB8AC3E}">
        <p14:creationId xmlns:p14="http://schemas.microsoft.com/office/powerpoint/2010/main" val="29819356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134</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Availability</a:t>
            </a:r>
          </a:p>
        </p:txBody>
      </p:sp>
    </p:spTree>
    <p:extLst>
      <p:ext uri="{BB962C8B-B14F-4D97-AF65-F5344CB8AC3E}">
        <p14:creationId xmlns:p14="http://schemas.microsoft.com/office/powerpoint/2010/main" val="2944955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135</a:t>
            </a:fld>
            <a:endParaRPr lang="en-US"/>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135</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Unsynchronized</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4531564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136</a:t>
            </a:fld>
            <a:endParaRPr lang="en-US"/>
          </a:p>
        </p:txBody>
      </p:sp>
      <p:graphicFrame>
        <p:nvGraphicFramePr>
          <p:cNvPr id="3" name="Chart 2"/>
          <p:cNvGraphicFramePr/>
          <p:nvPr/>
        </p:nvGraphicFramePr>
        <p:xfrm>
          <a:off x="1524000" y="63291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665962" y="5035463"/>
            <a:ext cx="5799550" cy="369332"/>
          </a:xfrm>
          <a:prstGeom prst="rect">
            <a:avLst/>
          </a:prstGeom>
          <a:noFill/>
        </p:spPr>
        <p:txBody>
          <a:bodyPr wrap="square" rtlCol="0">
            <a:spAutoFit/>
          </a:bodyPr>
          <a:lstStyle/>
          <a:p>
            <a:pPr algn="ctr"/>
            <a:r>
              <a:rPr lang="en-US" dirty="0"/>
              <a:t>Forfeit Consistency</a:t>
            </a:r>
          </a:p>
        </p:txBody>
      </p:sp>
    </p:spTree>
    <p:extLst>
      <p:ext uri="{BB962C8B-B14F-4D97-AF65-F5344CB8AC3E}">
        <p14:creationId xmlns:p14="http://schemas.microsoft.com/office/powerpoint/2010/main" val="36739056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137</a:t>
            </a:fld>
            <a:endParaRPr lang="en-US" dirty="0"/>
          </a:p>
        </p:txBody>
      </p:sp>
      <p:sp>
        <p:nvSpPr>
          <p:cNvPr id="3" name="Slide Number Placeholder 2"/>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7D4A06-35AE-BD4A-84A9-613A26F3D41D}" type="slidenum">
              <a:rPr lang="en-US" smtClean="0"/>
              <a:pPr/>
              <a:t>137</a:t>
            </a:fld>
            <a:endParaRPr lang="en-US"/>
          </a:p>
        </p:txBody>
      </p:sp>
      <p:sp>
        <p:nvSpPr>
          <p:cNvPr id="4" name="Oval 3"/>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5" name="Oval 4"/>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6" name="Oval 5"/>
          <p:cNvSpPr/>
          <p:nvPr/>
        </p:nvSpPr>
        <p:spPr>
          <a:xfrm>
            <a:off x="3434219" y="380487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Double Bracket 7"/>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9" name="Double Bracket 8"/>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5365315" y="5552540"/>
            <a:ext cx="1695443"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Inconsistent</a:t>
            </a:r>
          </a:p>
        </p:txBody>
      </p:sp>
      <p:sp>
        <p:nvSpPr>
          <p:cNvPr id="12" name="Direct Access Storage 11"/>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uble Brace 12"/>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4" name="Direct Access Storage 13"/>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uble Brace 14"/>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6" name="Direct Access Storage 15"/>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uble Brace 16"/>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3" name="Straight Connector 22"/>
          <p:cNvCxnSpPr>
            <a:cxnSpLocks/>
            <a:stCxn id="6" idx="1"/>
            <a:endCxn id="4" idx="5"/>
          </p:cNvCxnSpPr>
          <p:nvPr/>
        </p:nvCxnSpPr>
        <p:spPr>
          <a:xfrm flipH="1" flipV="1">
            <a:off x="2921127" y="2764107"/>
            <a:ext cx="773576" cy="1282908"/>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44882" y="3060647"/>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39" name="TextBox 38"/>
          <p:cNvSpPr txBox="1"/>
          <p:nvPr/>
        </p:nvSpPr>
        <p:spPr>
          <a:xfrm>
            <a:off x="544881" y="3533412"/>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0" name="TextBox 39"/>
          <p:cNvSpPr txBox="1"/>
          <p:nvPr/>
        </p:nvSpPr>
        <p:spPr>
          <a:xfrm>
            <a:off x="6847560" y="3804875"/>
            <a:ext cx="288099" cy="369332"/>
          </a:xfrm>
          <a:prstGeom prst="rect">
            <a:avLst/>
          </a:prstGeom>
          <a:noFill/>
          <a:ln>
            <a:solidFill>
              <a:schemeClr val="accent1">
                <a:shade val="95000"/>
                <a:satMod val="105000"/>
              </a:schemeClr>
            </a:solidFill>
          </a:ln>
        </p:spPr>
        <p:txBody>
          <a:bodyPr wrap="square" rtlCol="0">
            <a:spAutoFit/>
          </a:bodyPr>
          <a:lstStyle/>
          <a:p>
            <a:r>
              <a:rPr lang="en-US" dirty="0"/>
              <a:t>2</a:t>
            </a:r>
          </a:p>
        </p:txBody>
      </p:sp>
      <p:sp>
        <p:nvSpPr>
          <p:cNvPr id="47" name="TextBox 46"/>
          <p:cNvSpPr txBox="1"/>
          <p:nvPr/>
        </p:nvSpPr>
        <p:spPr>
          <a:xfrm>
            <a:off x="544880" y="3989541"/>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sp>
        <p:nvSpPr>
          <p:cNvPr id="48" name="TextBox 47"/>
          <p:cNvSpPr txBox="1"/>
          <p:nvPr/>
        </p:nvSpPr>
        <p:spPr>
          <a:xfrm>
            <a:off x="6833795" y="4235856"/>
            <a:ext cx="288099" cy="369332"/>
          </a:xfrm>
          <a:prstGeom prst="rect">
            <a:avLst/>
          </a:prstGeom>
          <a:noFill/>
          <a:ln>
            <a:solidFill>
              <a:schemeClr val="accent1">
                <a:shade val="95000"/>
                <a:satMod val="105000"/>
              </a:schemeClr>
            </a:solidFill>
          </a:ln>
        </p:spPr>
        <p:txBody>
          <a:bodyPr wrap="square" rtlCol="0">
            <a:spAutoFit/>
          </a:bodyPr>
          <a:lstStyle/>
          <a:p>
            <a:r>
              <a:rPr lang="en-US" dirty="0"/>
              <a:t>3</a:t>
            </a:r>
          </a:p>
        </p:txBody>
      </p:sp>
      <p:cxnSp>
        <p:nvCxnSpPr>
          <p:cNvPr id="32" name="Straight Connector 31">
            <a:extLst>
              <a:ext uri="{FF2B5EF4-FFF2-40B4-BE49-F238E27FC236}">
                <a16:creationId xmlns:a16="http://schemas.microsoft.com/office/drawing/2014/main" id="{B3B42D4E-B7FF-B04F-990A-B9393C165F38}"/>
              </a:ext>
            </a:extLst>
          </p:cNvPr>
          <p:cNvCxnSpPr>
            <a:cxnSpLocks/>
            <a:stCxn id="6" idx="7"/>
            <a:endCxn id="5" idx="4"/>
          </p:cNvCxnSpPr>
          <p:nvPr/>
        </p:nvCxnSpPr>
        <p:spPr>
          <a:xfrm flipV="1">
            <a:off x="4952431" y="3006247"/>
            <a:ext cx="1149832" cy="1040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BF706AB-9F38-904A-8862-DEB65AA4E6C4}"/>
              </a:ext>
            </a:extLst>
          </p:cNvPr>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4AE7B2C-684E-144A-B74B-22469C7B4769}"/>
              </a:ext>
            </a:extLst>
          </p:cNvPr>
          <p:cNvSpPr txBox="1"/>
          <p:nvPr/>
        </p:nvSpPr>
        <p:spPr>
          <a:xfrm>
            <a:off x="6847560" y="3371963"/>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41" name="TextBox 40">
            <a:extLst>
              <a:ext uri="{FF2B5EF4-FFF2-40B4-BE49-F238E27FC236}">
                <a16:creationId xmlns:a16="http://schemas.microsoft.com/office/drawing/2014/main" id="{46AFB4D0-7175-ED41-9912-AE7DD2191E8F}"/>
              </a:ext>
            </a:extLst>
          </p:cNvPr>
          <p:cNvSpPr txBox="1"/>
          <p:nvPr/>
        </p:nvSpPr>
        <p:spPr>
          <a:xfrm>
            <a:off x="4308007" y="5564875"/>
            <a:ext cx="288099" cy="369332"/>
          </a:xfrm>
          <a:prstGeom prst="rect">
            <a:avLst/>
          </a:prstGeom>
          <a:noFill/>
          <a:ln>
            <a:solidFill>
              <a:schemeClr val="accent1">
                <a:shade val="95000"/>
                <a:satMod val="105000"/>
              </a:schemeClr>
            </a:solidFill>
          </a:ln>
        </p:spPr>
        <p:txBody>
          <a:bodyPr wrap="square" rtlCol="0">
            <a:spAutoFit/>
          </a:bodyPr>
          <a:lstStyle/>
          <a:p>
            <a:r>
              <a:rPr lang="en-US" dirty="0"/>
              <a:t>1</a:t>
            </a:r>
          </a:p>
        </p:txBody>
      </p:sp>
      <p:sp>
        <p:nvSpPr>
          <p:cNvPr id="29" name="Lightning Bolt 28">
            <a:extLst>
              <a:ext uri="{FF2B5EF4-FFF2-40B4-BE49-F238E27FC236}">
                <a16:creationId xmlns:a16="http://schemas.microsoft.com/office/drawing/2014/main" id="{F4874EC7-8C35-2545-82EA-ED0E3156B773}"/>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E6811B04-D891-2140-AD09-E5B0DE665A37}"/>
              </a:ext>
            </a:extLst>
          </p:cNvPr>
          <p:cNvSpPr/>
          <p:nvPr/>
        </p:nvSpPr>
        <p:spPr>
          <a:xfrm>
            <a:off x="2970755" y="317857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B21EDE3-CFD1-4C47-975E-746DECB0F2E3}"/>
              </a:ext>
            </a:extLst>
          </p:cNvPr>
          <p:cNvSpPr txBox="1"/>
          <p:nvPr/>
        </p:nvSpPr>
        <p:spPr>
          <a:xfrm>
            <a:off x="569986" y="4462306"/>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2" name="TextBox 41">
            <a:extLst>
              <a:ext uri="{FF2B5EF4-FFF2-40B4-BE49-F238E27FC236}">
                <a16:creationId xmlns:a16="http://schemas.microsoft.com/office/drawing/2014/main" id="{A0442C12-185D-1B4D-92DF-1F05E25C77A7}"/>
              </a:ext>
            </a:extLst>
          </p:cNvPr>
          <p:cNvSpPr txBox="1"/>
          <p:nvPr/>
        </p:nvSpPr>
        <p:spPr>
          <a:xfrm>
            <a:off x="6847560" y="4674353"/>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
        <p:nvSpPr>
          <p:cNvPr id="43" name="TextBox 42">
            <a:extLst>
              <a:ext uri="{FF2B5EF4-FFF2-40B4-BE49-F238E27FC236}">
                <a16:creationId xmlns:a16="http://schemas.microsoft.com/office/drawing/2014/main" id="{B9918E3B-AAAD-FC45-BC68-89FADA4E90D4}"/>
              </a:ext>
            </a:extLst>
          </p:cNvPr>
          <p:cNvSpPr txBox="1"/>
          <p:nvPr/>
        </p:nvSpPr>
        <p:spPr>
          <a:xfrm>
            <a:off x="4308007" y="6040771"/>
            <a:ext cx="288099" cy="369332"/>
          </a:xfrm>
          <a:prstGeom prst="rect">
            <a:avLst/>
          </a:prstGeom>
          <a:noFill/>
          <a:ln>
            <a:solidFill>
              <a:schemeClr val="accent1">
                <a:shade val="95000"/>
                <a:satMod val="105000"/>
              </a:schemeClr>
            </a:solidFill>
          </a:ln>
        </p:spPr>
        <p:txBody>
          <a:bodyPr wrap="square" rtlCol="0">
            <a:spAutoFit/>
          </a:bodyPr>
          <a:lstStyle/>
          <a:p>
            <a:r>
              <a:rPr lang="en-US" dirty="0"/>
              <a:t>4</a:t>
            </a:r>
          </a:p>
        </p:txBody>
      </p:sp>
    </p:spTree>
    <p:extLst>
      <p:ext uri="{BB962C8B-B14F-4D97-AF65-F5344CB8AC3E}">
        <p14:creationId xmlns:p14="http://schemas.microsoft.com/office/powerpoint/2010/main" val="3682672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138</a:t>
            </a:fld>
            <a:endParaRPr lang="en-US"/>
          </a:p>
        </p:txBody>
      </p:sp>
      <p:pic>
        <p:nvPicPr>
          <p:cNvPr id="2050" name="Picture 2" descr="mage result for pace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603331"/>
            <a:ext cx="63150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310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139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RabbitMQ and CAP Theorem</a:t>
            </a:r>
            <a:endParaRPr lang="en-GB" dirty="0"/>
          </a:p>
        </p:txBody>
      </p:sp>
    </p:spTree>
    <p:extLst>
      <p:ext uri="{BB962C8B-B14F-4D97-AF65-F5344CB8AC3E}">
        <p14:creationId xmlns:p14="http://schemas.microsoft.com/office/powerpoint/2010/main" val="232110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14</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923330"/>
          </a:xfrm>
          <a:prstGeom prst="rect">
            <a:avLst/>
          </a:prstGeom>
          <a:noFill/>
        </p:spPr>
        <p:txBody>
          <a:bodyPr wrap="square" rtlCol="0">
            <a:spAutoFit/>
          </a:bodyPr>
          <a:lstStyle/>
          <a:p>
            <a:pPr algn="ctr"/>
            <a:r>
              <a:rPr lang="en-US" sz="2700" b="1" dirty="0"/>
              <a:t>  Messaging Order and Competing Consumers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47" name="TextBox 46">
            <a:extLst>
              <a:ext uri="{FF2B5EF4-FFF2-40B4-BE49-F238E27FC236}">
                <a16:creationId xmlns:a16="http://schemas.microsoft.com/office/drawing/2014/main" id="{5A6A5179-B6C1-954F-9A46-2CB00C4A1374}"/>
              </a:ext>
            </a:extLst>
          </p:cNvPr>
          <p:cNvSpPr txBox="1"/>
          <p:nvPr/>
        </p:nvSpPr>
        <p:spPr>
          <a:xfrm>
            <a:off x="4634571" y="3429000"/>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549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3" idx="2"/>
            <a:endCxn id="15" idx="0"/>
          </p:cNvCxnSpPr>
          <p:nvPr/>
        </p:nvCxnSpPr>
        <p:spPr>
          <a:xfrm>
            <a:off x="876822" y="2868460"/>
            <a:ext cx="2755726" cy="3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2"/>
            <a:endCxn id="15" idx="1"/>
          </p:cNvCxnSpPr>
          <p:nvPr/>
        </p:nvCxnSpPr>
        <p:spPr>
          <a:xfrm>
            <a:off x="876822" y="2868460"/>
            <a:ext cx="2304789" cy="3487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7" name="Straight Arrow Connector 26"/>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4"/>
          </p:cNvCxnSpPr>
          <p:nvPr/>
        </p:nvCxnSpPr>
        <p:spPr>
          <a:xfrm>
            <a:off x="1327759" y="2724411"/>
            <a:ext cx="6400799"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DE2A0AF-CE5A-4A44-8A1F-5D435B0F58AB}"/>
              </a:ext>
            </a:extLst>
          </p:cNvPr>
          <p:cNvCxnSpPr>
            <a:cxnSpLocks/>
            <a:stCxn id="7" idx="7"/>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1666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6FDA8D-B2EC-014D-800C-4CF0D4A17D9A}"/>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0A3DF5BE-3A15-9D49-B144-E7DCB4D35556}"/>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7301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688932" y="4321479"/>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endCxn id="15" idx="1"/>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5" idx="0"/>
            <a:endCxn id="12" idx="3"/>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76822" y="2868460"/>
            <a:ext cx="2304789" cy="348789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76822" y="2868460"/>
            <a:ext cx="2755726" cy="334384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A822D90-8B11-CB45-8788-229137E03B21}"/>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ightning Bolt 32">
            <a:extLst>
              <a:ext uri="{FF2B5EF4-FFF2-40B4-BE49-F238E27FC236}">
                <a16:creationId xmlns:a16="http://schemas.microsoft.com/office/drawing/2014/main" id="{BDAF3FB1-06D3-A94F-983D-95F3E675ECFE}"/>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7826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 name="Lightning Bolt 1"/>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B5D6C86-C7FA-AC40-ADAF-438B7B5995AD}"/>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
        <p:nvSpPr>
          <p:cNvPr id="29" name="Lightning Bolt 28">
            <a:extLst>
              <a:ext uri="{FF2B5EF4-FFF2-40B4-BE49-F238E27FC236}">
                <a16:creationId xmlns:a16="http://schemas.microsoft.com/office/drawing/2014/main" id="{79F6AB95-53A2-C04D-95C2-4F26215CF7C8}"/>
              </a:ext>
            </a:extLst>
          </p:cNvPr>
          <p:cNvSpPr/>
          <p:nvPr/>
        </p:nvSpPr>
        <p:spPr>
          <a:xfrm>
            <a:off x="5062603" y="3327806"/>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4824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1075BC-75E3-CD4D-90BD-1BF52A184530}"/>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854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CA1A1B-A93C-124B-B7CE-0C7B795F870F}"/>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9297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216DA05-7985-7B48-B89E-6191CF048612}"/>
              </a:ext>
            </a:extLst>
          </p:cNvPr>
          <p:cNvCxnSpPr>
            <a:cxnSpLocks/>
          </p:cNvCxnSpPr>
          <p:nvPr/>
        </p:nvCxnSpPr>
        <p:spPr>
          <a:xfrm flipV="1">
            <a:off x="4952431" y="2990691"/>
            <a:ext cx="978167" cy="12740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0083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147</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20" name="Straight Arrow Connector 19"/>
          <p:cNvCxnSpPr>
            <a:stCxn id="12" idx="0"/>
            <a:endCxn id="13" idx="1"/>
          </p:cNvCxnSpPr>
          <p:nvPr/>
        </p:nvCxnSpPr>
        <p:spPr>
          <a:xfrm flipH="1" flipV="1">
            <a:off x="425885" y="2724411"/>
            <a:ext cx="670143" cy="1597068"/>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2" idx="0"/>
          </p:cNvCxnSpPr>
          <p:nvPr/>
        </p:nvCxnSpPr>
        <p:spPr>
          <a:xfrm>
            <a:off x="876822" y="2868460"/>
            <a:ext cx="219206" cy="1453019"/>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7" idx="1"/>
            <a:endCxn id="13" idx="4"/>
          </p:cNvCxnSpPr>
          <p:nvPr/>
        </p:nvCxnSpPr>
        <p:spPr>
          <a:xfrm flipH="1" flipV="1">
            <a:off x="1327759" y="2724411"/>
            <a:ext cx="5949862" cy="664952"/>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3"/>
            <a:endCxn id="17" idx="2"/>
          </p:cNvCxnSpPr>
          <p:nvPr/>
        </p:nvCxnSpPr>
        <p:spPr>
          <a:xfrm>
            <a:off x="1027134" y="2724411"/>
            <a:ext cx="6701424" cy="80900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2491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148</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Lightning Bolt 25"/>
          <p:cNvSpPr/>
          <p:nvPr/>
        </p:nvSpPr>
        <p:spPr>
          <a:xfrm>
            <a:off x="2642992" y="3245313"/>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1223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149</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Unsychronized</a:t>
            </a:r>
            <a:endParaRPr lang="en-US" dirty="0"/>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214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15</a:t>
            </a:fld>
            <a:endParaRPr lang="en-US"/>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Requeue?</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439804" y="2808959"/>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Expects v1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flipH="1">
            <a:off x="1701208" y="3086565"/>
            <a:ext cx="4921725" cy="276999"/>
          </a:xfrm>
          <a:prstGeom prst="rect">
            <a:avLst/>
          </a:prstGeom>
          <a:noFill/>
        </p:spPr>
        <p:txBody>
          <a:bodyPr wrap="square" rtlCol="0">
            <a:spAutoFit/>
          </a:bodyPr>
          <a:lstStyle/>
          <a:p>
            <a:r>
              <a:rPr lang="en-US" sz="1200" dirty="0"/>
              <a:t>Read Past</a:t>
            </a:r>
          </a:p>
        </p:txBody>
      </p:sp>
    </p:spTree>
    <p:extLst>
      <p:ext uri="{BB962C8B-B14F-4D97-AF65-F5344CB8AC3E}">
        <p14:creationId xmlns:p14="http://schemas.microsoft.com/office/powerpoint/2010/main" val="168821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61111E-6 1.11111E-6 L -0.09098 0.04005 C -0.1099 0.04907 -0.13855 0.05393 -0.16806 0.05393 C -0.20191 0.05393 -0.22917 0.04907 -0.24809 0.04005 L -0.33872 1.11111E-6 " pathEditMode="relative" rAng="0" ptsTypes="AAAAA">
                                      <p:cBhvr>
                                        <p:cTn id="6" dur="2000" fill="hold"/>
                                        <p:tgtEl>
                                          <p:spTgt spid="31"/>
                                        </p:tgtEl>
                                        <p:attrNameLst>
                                          <p:attrName>ppt_x</p:attrName>
                                          <p:attrName>ppt_y</p:attrName>
                                        </p:attrNameLst>
                                      </p:cBhvr>
                                      <p:rCtr x="-16944" y="2685"/>
                                    </p:animMotion>
                                  </p:childTnLst>
                                </p:cTn>
                              </p:par>
                              <p:par>
                                <p:cTn id="7" presetID="37" presetClass="path" presetSubtype="0" accel="50000" decel="50000" fill="hold" nodeType="withEffect">
                                  <p:stCondLst>
                                    <p:cond delay="0"/>
                                  </p:stCondLst>
                                  <p:childTnLst>
                                    <p:animMotion origin="layout" path="M 1.66667E-6 -2.96296E-6 L -0.08316 0.04005 C -0.10052 0.04908 -0.12656 0.05394 -0.15365 0.05394 C -0.18455 0.05394 -0.20938 0.04908 -0.22674 0.04005 L -0.30972 -2.96296E-6 " pathEditMode="relative" rAng="0" ptsTypes="AAAAA">
                                      <p:cBhvr>
                                        <p:cTn id="8" dur="2000" fill="hold"/>
                                        <p:tgtEl>
                                          <p:spTgt spid="26"/>
                                        </p:tgtEl>
                                        <p:attrNameLst>
                                          <p:attrName>ppt_x</p:attrName>
                                          <p:attrName>ppt_y</p:attrName>
                                        </p:attrNameLst>
                                      </p:cBhvr>
                                      <p:rCtr x="-15486"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94444E-6 2.59259E-6 L -0.07187 0.04004 C -0.08698 0.04907 -0.10955 0.05393 -0.13298 0.05393 C -0.15972 0.05393 -0.18107 0.04907 -0.19618 0.04004 L -0.26788 2.59259E-6 " pathEditMode="relative" rAng="0" ptsTypes="AAAAA">
                                      <p:cBhvr>
                                        <p:cTn id="12" dur="2000" fill="hold"/>
                                        <p:tgtEl>
                                          <p:spTgt spid="24"/>
                                        </p:tgtEl>
                                        <p:attrNameLst>
                                          <p:attrName>ppt_x</p:attrName>
                                          <p:attrName>ppt_y</p:attrName>
                                        </p:attrNameLst>
                                      </p:cBhvr>
                                      <p:rCtr x="-13403" y="2685"/>
                                    </p:animMotion>
                                  </p:childTnLst>
                                </p:cTn>
                              </p:par>
                              <p:par>
                                <p:cTn id="13" presetID="37" presetClass="path" presetSubtype="0" accel="50000" decel="50000" fill="hold" grpId="0" nodeType="withEffect">
                                  <p:stCondLst>
                                    <p:cond delay="0"/>
                                  </p:stCondLst>
                                  <p:childTnLst>
                                    <p:animMotion origin="layout" path="M 5.55112E-17 -4.44444E-6 L -0.07187 0.04005 C -0.08698 0.04908 -0.10955 0.05394 -0.13299 0.05394 C -0.15972 0.05394 -0.18108 0.04908 -0.19618 0.04005 L -0.26788 -4.44444E-6 " pathEditMode="relative" rAng="0" ptsTypes="AAAAA">
                                      <p:cBhvr>
                                        <p:cTn id="14" dur="2000" fill="hold"/>
                                        <p:tgtEl>
                                          <p:spTgt spid="34"/>
                                        </p:tgtEl>
                                        <p:attrNameLst>
                                          <p:attrName>ppt_x</p:attrName>
                                          <p:attrName>ppt_y</p:attrName>
                                        </p:attrNameLst>
                                      </p:cBhvr>
                                      <p:rCtr x="-13403"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150</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212910" y="4649244"/>
            <a:ext cx="1966586" cy="400110"/>
          </a:xfrm>
          <a:prstGeom prst="rect">
            <a:avLst/>
          </a:prstGeom>
          <a:noFill/>
        </p:spPr>
        <p:txBody>
          <a:bodyPr wrap="square" rtlCol="0">
            <a:spAutoFit/>
          </a:bodyPr>
          <a:lstStyle/>
          <a:p>
            <a:pPr algn="ctr"/>
            <a:r>
              <a:rPr lang="en-US" sz="2000" b="1"/>
              <a:t>RMQ Cluster</a:t>
            </a:r>
          </a:p>
        </p:txBody>
      </p:sp>
      <p:sp>
        <p:nvSpPr>
          <p:cNvPr id="9" name="Double Bracket 8"/>
          <p:cNvSpPr/>
          <p:nvPr/>
        </p:nvSpPr>
        <p:spPr>
          <a:xfrm>
            <a:off x="1402915" y="826718"/>
            <a:ext cx="160333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Mirror</a:t>
            </a:r>
          </a:p>
        </p:txBody>
      </p:sp>
      <p:sp>
        <p:nvSpPr>
          <p:cNvPr id="10" name="Double Bracket 9"/>
          <p:cNvSpPr/>
          <p:nvPr/>
        </p:nvSpPr>
        <p:spPr>
          <a:xfrm>
            <a:off x="6991610" y="826718"/>
            <a:ext cx="1187885"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Master</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Mirror</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3" name="Direct Access Storage 12"/>
          <p:cNvSpPr/>
          <p:nvPr/>
        </p:nvSpPr>
        <p:spPr>
          <a:xfrm>
            <a:off x="425885" y="2580361"/>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uble Brace 13"/>
          <p:cNvSpPr/>
          <p:nvPr/>
        </p:nvSpPr>
        <p:spPr>
          <a:xfrm>
            <a:off x="106472" y="2217107"/>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2"/>
            <a:endCxn id="17" idx="2"/>
          </p:cNvCxnSpPr>
          <p:nvPr/>
        </p:nvCxnSpPr>
        <p:spPr>
          <a:xfrm flipV="1">
            <a:off x="3632548" y="3533412"/>
            <a:ext cx="4096010" cy="2966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7" idx="1"/>
            <a:endCxn id="15" idx="0"/>
          </p:cNvCxnSpPr>
          <p:nvPr/>
        </p:nvCxnSpPr>
        <p:spPr>
          <a:xfrm flipH="1">
            <a:off x="3632548" y="3389363"/>
            <a:ext cx="3645073" cy="2822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3140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151</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05370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152</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108531" y="324148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65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153</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21479"/>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4" y="826718"/>
            <a:ext cx="1459283" cy="23799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a:t>
            </a:r>
          </a:p>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a:ln>
            <a:solidFill>
              <a:schemeClr val="accent1">
                <a:alpha val="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a:solidFill>
                  <a:schemeClr val="bg2"/>
                </a:solidFill>
              </a:rPr>
              <a:t>myQueue</a:t>
            </a:r>
            <a:endParaRPr lang="en-US" dirty="0">
              <a:solidFill>
                <a:schemeClr val="bg2"/>
              </a:solidFill>
            </a:endParaRPr>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3985363" y="1825669"/>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rect Access Storage 23"/>
          <p:cNvSpPr/>
          <p:nvPr/>
        </p:nvSpPr>
        <p:spPr>
          <a:xfrm>
            <a:off x="580372" y="310126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uble Brace 25"/>
          <p:cNvSpPr/>
          <p:nvPr/>
        </p:nvSpPr>
        <p:spPr>
          <a:xfrm>
            <a:off x="260959" y="273800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13" name="Straight Arrow Connector 12"/>
          <p:cNvCxnSpPr>
            <a:stCxn id="25" idx="1"/>
            <a:endCxn id="24" idx="0"/>
          </p:cNvCxnSpPr>
          <p:nvPr/>
        </p:nvCxnSpPr>
        <p:spPr>
          <a:xfrm flipH="1">
            <a:off x="1031309" y="431286"/>
            <a:ext cx="4137766" cy="266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4" idx="3"/>
            <a:endCxn id="25" idx="1"/>
          </p:cNvCxnSpPr>
          <p:nvPr/>
        </p:nvCxnSpPr>
        <p:spPr>
          <a:xfrm flipV="1">
            <a:off x="1181621" y="431286"/>
            <a:ext cx="3987454"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6202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154</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0519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155</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Paused </a:t>
            </a:r>
          </a:p>
          <a:p>
            <a:pPr algn="ctr"/>
            <a:r>
              <a:rPr lang="en-US" dirty="0"/>
              <a:t>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a:off x="2781252" y="3389362"/>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5321473" y="3398744"/>
            <a:ext cx="613776" cy="626301"/>
          </a:xfrm>
          <a:prstGeom prst="lightningBolt">
            <a:avLst/>
          </a:prstGeom>
          <a:gradFill>
            <a:gsLst>
              <a:gs pos="0">
                <a:srgbClr val="FFFF00"/>
              </a:gs>
              <a:gs pos="100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7193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156</a:t>
            </a:fld>
            <a:endParaRPr lang="en-US"/>
          </a:p>
        </p:txBody>
      </p:sp>
      <p:sp>
        <p:nvSpPr>
          <p:cNvPr id="5" name="Oval 4"/>
          <p:cNvSpPr/>
          <p:nvPr/>
        </p:nvSpPr>
        <p:spPr>
          <a:xfrm>
            <a:off x="140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a:t>
            </a:r>
          </a:p>
        </p:txBody>
      </p:sp>
      <p:sp>
        <p:nvSpPr>
          <p:cNvPr id="6" name="Oval 5"/>
          <p:cNvSpPr/>
          <p:nvPr/>
        </p:nvSpPr>
        <p:spPr>
          <a:xfrm>
            <a:off x="5212915" y="135281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B</a:t>
            </a:r>
          </a:p>
        </p:txBody>
      </p:sp>
      <p:sp>
        <p:nvSpPr>
          <p:cNvPr id="7" name="Oval 6"/>
          <p:cNvSpPr/>
          <p:nvPr/>
        </p:nvSpPr>
        <p:spPr>
          <a:xfrm>
            <a:off x="3434219" y="4022581"/>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a:t>
            </a:r>
          </a:p>
        </p:txBody>
      </p:sp>
      <p:sp>
        <p:nvSpPr>
          <p:cNvPr id="8" name="TextBox 7"/>
          <p:cNvSpPr txBox="1"/>
          <p:nvPr/>
        </p:nvSpPr>
        <p:spPr>
          <a:xfrm>
            <a:off x="6636707" y="4334868"/>
            <a:ext cx="1966586" cy="1015663"/>
          </a:xfrm>
          <a:prstGeom prst="rect">
            <a:avLst/>
          </a:prstGeom>
          <a:noFill/>
        </p:spPr>
        <p:txBody>
          <a:bodyPr wrap="square" rtlCol="0">
            <a:spAutoFit/>
          </a:bodyPr>
          <a:lstStyle/>
          <a:p>
            <a:pPr algn="ctr"/>
            <a:r>
              <a:rPr lang="en-US" sz="2000" b="1" dirty="0"/>
              <a:t>RMQ Cluster</a:t>
            </a:r>
          </a:p>
          <a:p>
            <a:pPr algn="ctr"/>
            <a:r>
              <a:rPr lang="en-US" sz="2000" b="1" dirty="0"/>
              <a:t>Non-Mirrored Queues</a:t>
            </a:r>
          </a:p>
        </p:txBody>
      </p:sp>
      <p:sp>
        <p:nvSpPr>
          <p:cNvPr id="9" name="Double Bracket 8"/>
          <p:cNvSpPr/>
          <p:nvPr/>
        </p:nvSpPr>
        <p:spPr>
          <a:xfrm>
            <a:off x="1402915" y="826718"/>
            <a:ext cx="1002082" cy="30062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Empty</a:t>
            </a:r>
          </a:p>
        </p:txBody>
      </p:sp>
      <p:sp>
        <p:nvSpPr>
          <p:cNvPr id="10" name="Double Bracket 9"/>
          <p:cNvSpPr/>
          <p:nvPr/>
        </p:nvSpPr>
        <p:spPr>
          <a:xfrm>
            <a:off x="6991610" y="826717"/>
            <a:ext cx="1467633" cy="38204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Non-Durable</a:t>
            </a:r>
          </a:p>
        </p:txBody>
      </p:sp>
      <p:sp>
        <p:nvSpPr>
          <p:cNvPr id="11" name="Double Bracket 10"/>
          <p:cNvSpPr/>
          <p:nvPr/>
        </p:nvSpPr>
        <p:spPr>
          <a:xfrm>
            <a:off x="5365315" y="5552540"/>
            <a:ext cx="1626295" cy="296506"/>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 Durable</a:t>
            </a:r>
          </a:p>
        </p:txBody>
      </p:sp>
      <p:sp>
        <p:nvSpPr>
          <p:cNvPr id="12" name="Rounded Rectangle 11"/>
          <p:cNvSpPr/>
          <p:nvPr/>
        </p:nvSpPr>
        <p:spPr>
          <a:xfrm>
            <a:off x="538619" y="4321479"/>
            <a:ext cx="1114817"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Client</a:t>
            </a:r>
          </a:p>
        </p:txBody>
      </p:sp>
      <p:sp>
        <p:nvSpPr>
          <p:cNvPr id="15" name="Direct Access Storage 14"/>
          <p:cNvSpPr/>
          <p:nvPr/>
        </p:nvSpPr>
        <p:spPr>
          <a:xfrm>
            <a:off x="3181611" y="6212300"/>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862198" y="5849046"/>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sp>
        <p:nvSpPr>
          <p:cNvPr id="17" name="Direct Access Storage 16"/>
          <p:cNvSpPr/>
          <p:nvPr/>
        </p:nvSpPr>
        <p:spPr>
          <a:xfrm>
            <a:off x="7277621" y="3245313"/>
            <a:ext cx="901874" cy="288099"/>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uble Brace 17"/>
          <p:cNvSpPr/>
          <p:nvPr/>
        </p:nvSpPr>
        <p:spPr>
          <a:xfrm>
            <a:off x="6958208" y="2882059"/>
            <a:ext cx="1164920" cy="263046"/>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myQueue</a:t>
            </a:r>
            <a:endParaRPr lang="en-US" dirty="0"/>
          </a:p>
        </p:txBody>
      </p:sp>
      <p:cxnSp>
        <p:nvCxnSpPr>
          <p:cNvPr id="4" name="Straight Connector 3"/>
          <p:cNvCxnSpPr>
            <a:stCxn id="5" idx="6"/>
            <a:endCxn id="6" idx="2"/>
          </p:cNvCxnSpPr>
          <p:nvPr/>
        </p:nvCxnSpPr>
        <p:spPr>
          <a:xfrm>
            <a:off x="3181611" y="2179529"/>
            <a:ext cx="20313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4"/>
            <a:endCxn id="7" idx="1"/>
          </p:cNvCxnSpPr>
          <p:nvPr/>
        </p:nvCxnSpPr>
        <p:spPr>
          <a:xfrm>
            <a:off x="2292263" y="3006247"/>
            <a:ext cx="1402440" cy="1258474"/>
          </a:xfrm>
          <a:prstGeom prst="line">
            <a:avLst/>
          </a:prstGeom>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69075" y="167376"/>
            <a:ext cx="964504" cy="5278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Client</a:t>
            </a:r>
            <a:endParaRPr lang="en-US" dirty="0"/>
          </a:p>
        </p:txBody>
      </p:sp>
      <p:cxnSp>
        <p:nvCxnSpPr>
          <p:cNvPr id="22" name="Straight Arrow Connector 21"/>
          <p:cNvCxnSpPr>
            <a:stCxn id="25" idx="3"/>
            <a:endCxn id="17" idx="0"/>
          </p:cNvCxnSpPr>
          <p:nvPr/>
        </p:nvCxnSpPr>
        <p:spPr>
          <a:xfrm>
            <a:off x="6133579" y="431286"/>
            <a:ext cx="1594979" cy="2814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a:endCxn id="25" idx="3"/>
          </p:cNvCxnSpPr>
          <p:nvPr/>
        </p:nvCxnSpPr>
        <p:spPr>
          <a:xfrm flipH="1" flipV="1">
            <a:off x="6133579" y="431286"/>
            <a:ext cx="2045916" cy="2958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7"/>
            <a:endCxn id="6" idx="4"/>
          </p:cNvCxnSpPr>
          <p:nvPr/>
        </p:nvCxnSpPr>
        <p:spPr>
          <a:xfrm flipV="1">
            <a:off x="4952431" y="3006247"/>
            <a:ext cx="1149832" cy="12584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73269" y="4604645"/>
            <a:ext cx="1508342" cy="1751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653436" y="4585389"/>
            <a:ext cx="1979112" cy="1626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9852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157</a:t>
            </a:fld>
            <a:endParaRPr lang="en-US"/>
          </a:p>
        </p:txBody>
      </p:sp>
      <p:sp>
        <p:nvSpPr>
          <p:cNvPr id="4" name="TextBox 3"/>
          <p:cNvSpPr txBox="1"/>
          <p:nvPr/>
        </p:nvSpPr>
        <p:spPr>
          <a:xfrm>
            <a:off x="513567" y="2956143"/>
            <a:ext cx="8079288" cy="461665"/>
          </a:xfrm>
          <a:prstGeom prst="rect">
            <a:avLst/>
          </a:prstGeom>
          <a:noFill/>
        </p:spPr>
        <p:txBody>
          <a:bodyPr wrap="square" rtlCol="0">
            <a:spAutoFit/>
          </a:bodyPr>
          <a:lstStyle/>
          <a:p>
            <a:pPr algn="ctr"/>
            <a:r>
              <a:rPr lang="en-US" sz="2400" dirty="0"/>
              <a:t>So which CAP options does an RMQ cluster support?</a:t>
            </a:r>
          </a:p>
        </p:txBody>
      </p:sp>
    </p:spTree>
    <p:extLst>
      <p:ext uri="{BB962C8B-B14F-4D97-AF65-F5344CB8AC3E}">
        <p14:creationId xmlns:p14="http://schemas.microsoft.com/office/powerpoint/2010/main" val="14364039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158</a:t>
            </a:fld>
            <a:endParaRPr lang="en-US"/>
          </a:p>
        </p:txBody>
      </p:sp>
      <p:sp>
        <p:nvSpPr>
          <p:cNvPr id="4" name="TextBox 3"/>
          <p:cNvSpPr txBox="1"/>
          <p:nvPr/>
        </p:nvSpPr>
        <p:spPr>
          <a:xfrm>
            <a:off x="87682" y="1377864"/>
            <a:ext cx="8918531" cy="523220"/>
          </a:xfrm>
          <a:prstGeom prst="rect">
            <a:avLst/>
          </a:prstGeom>
          <a:noFill/>
        </p:spPr>
        <p:txBody>
          <a:bodyPr wrap="square" rtlCol="0">
            <a:spAutoFit/>
          </a:bodyPr>
          <a:lstStyle/>
          <a:p>
            <a:pPr algn="ctr"/>
            <a:r>
              <a:rPr lang="en-US" sz="2800" dirty="0"/>
              <a:t>Pause Minority is Consistency (C) and Partition Tolerance (P)</a:t>
            </a:r>
          </a:p>
        </p:txBody>
      </p:sp>
      <p:sp>
        <p:nvSpPr>
          <p:cNvPr id="5" name="TextBox 4"/>
          <p:cNvSpPr txBox="1"/>
          <p:nvPr/>
        </p:nvSpPr>
        <p:spPr>
          <a:xfrm>
            <a:off x="1290181" y="2167003"/>
            <a:ext cx="6976997" cy="1015663"/>
          </a:xfrm>
          <a:prstGeom prst="rect">
            <a:avLst/>
          </a:prstGeom>
          <a:noFill/>
        </p:spPr>
        <p:txBody>
          <a:bodyPr wrap="square" rtlCol="0">
            <a:spAutoFit/>
          </a:bodyPr>
          <a:lstStyle/>
          <a:p>
            <a:pPr algn="ctr"/>
            <a:r>
              <a:rPr lang="en-US" sz="2000" dirty="0"/>
              <a:t>In normal operation we sacrifice latency—time taken for a message to propagate to all nodes for consistency—all nodes will have a copy of the message in case of failure.</a:t>
            </a:r>
          </a:p>
        </p:txBody>
      </p:sp>
      <p:sp>
        <p:nvSpPr>
          <p:cNvPr id="6" name="TextBox 5"/>
          <p:cNvSpPr txBox="1"/>
          <p:nvPr/>
        </p:nvSpPr>
        <p:spPr>
          <a:xfrm>
            <a:off x="0" y="3605497"/>
            <a:ext cx="8918531" cy="954107"/>
          </a:xfrm>
          <a:prstGeom prst="rect">
            <a:avLst/>
          </a:prstGeom>
          <a:noFill/>
        </p:spPr>
        <p:txBody>
          <a:bodyPr wrap="square" rtlCol="0">
            <a:spAutoFit/>
          </a:bodyPr>
          <a:lstStyle/>
          <a:p>
            <a:pPr algn="ctr"/>
            <a:r>
              <a:rPr lang="en-US" sz="2800" dirty="0"/>
              <a:t>Non-durable non-mirrored queues are Availability (A) and Partition Tolerance (P)</a:t>
            </a:r>
          </a:p>
        </p:txBody>
      </p:sp>
      <p:sp>
        <p:nvSpPr>
          <p:cNvPr id="7" name="TextBox 6"/>
          <p:cNvSpPr txBox="1"/>
          <p:nvPr/>
        </p:nvSpPr>
        <p:spPr>
          <a:xfrm>
            <a:off x="1179534" y="4887079"/>
            <a:ext cx="6976997" cy="1323439"/>
          </a:xfrm>
          <a:prstGeom prst="rect">
            <a:avLst/>
          </a:prstGeom>
          <a:noFill/>
        </p:spPr>
        <p:txBody>
          <a:bodyPr wrap="square" rtlCol="0">
            <a:spAutoFit/>
          </a:bodyPr>
          <a:lstStyle/>
          <a:p>
            <a:pPr algn="ctr"/>
            <a:r>
              <a:rPr lang="en-US" sz="2000" dirty="0"/>
              <a:t>In normal operation we do sacrifice consistency—there are no copies—for improved latency as we do not have to copy the data to the same number of nodes.</a:t>
            </a:r>
          </a:p>
          <a:p>
            <a:pPr algn="ctr"/>
            <a:r>
              <a:rPr lang="en-US" sz="2000" dirty="0"/>
              <a:t>But a message queue tends to always sacrifice L for A</a:t>
            </a:r>
          </a:p>
        </p:txBody>
      </p:sp>
    </p:spTree>
    <p:extLst>
      <p:ext uri="{BB962C8B-B14F-4D97-AF65-F5344CB8AC3E}">
        <p14:creationId xmlns:p14="http://schemas.microsoft.com/office/powerpoint/2010/main" val="39847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7D4A06-35AE-BD4A-84A9-613A26F3D41D}" type="slidenum">
              <a:rPr lang="en-US" smtClean="0"/>
              <a:pPr/>
              <a:t>159</a:t>
            </a:fld>
            <a:endParaRPr lang="en-US"/>
          </a:p>
        </p:txBody>
      </p:sp>
      <p:sp>
        <p:nvSpPr>
          <p:cNvPr id="4" name="Oval 3"/>
          <p:cNvSpPr/>
          <p:nvPr/>
        </p:nvSpPr>
        <p:spPr>
          <a:xfrm>
            <a:off x="1340285"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 </a:t>
            </a:r>
          </a:p>
          <a:p>
            <a:pPr algn="ctr"/>
            <a:r>
              <a:rPr lang="en-US" sz="2400" dirty="0">
                <a:solidFill>
                  <a:schemeClr val="tx1"/>
                </a:solidFill>
              </a:rPr>
              <a:t>Broker</a:t>
            </a:r>
          </a:p>
        </p:txBody>
      </p:sp>
      <p:sp>
        <p:nvSpPr>
          <p:cNvPr id="5" name="Oval 4"/>
          <p:cNvSpPr/>
          <p:nvPr/>
        </p:nvSpPr>
        <p:spPr>
          <a:xfrm>
            <a:off x="5386192" y="2505205"/>
            <a:ext cx="1778696" cy="16534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RMQ</a:t>
            </a:r>
          </a:p>
          <a:p>
            <a:pPr algn="ctr"/>
            <a:r>
              <a:rPr lang="en-US" sz="2400" dirty="0">
                <a:solidFill>
                  <a:schemeClr val="tx1"/>
                </a:solidFill>
              </a:rPr>
              <a:t>Broker</a:t>
            </a:r>
          </a:p>
        </p:txBody>
      </p:sp>
      <p:sp>
        <p:nvSpPr>
          <p:cNvPr id="6" name="Direct Access Storage 5"/>
          <p:cNvSpPr/>
          <p:nvPr/>
        </p:nvSpPr>
        <p:spPr>
          <a:xfrm>
            <a:off x="3400817" y="3318787"/>
            <a:ext cx="1684750" cy="313761"/>
          </a:xfrm>
          <a:prstGeom prst="flowChartMagneticDrum">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uble Brace 6"/>
          <p:cNvSpPr/>
          <p:nvPr/>
        </p:nvSpPr>
        <p:spPr>
          <a:xfrm>
            <a:off x="3400817" y="2955533"/>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AMQP 0-9-1</a:t>
            </a:r>
          </a:p>
        </p:txBody>
      </p:sp>
      <p:sp>
        <p:nvSpPr>
          <p:cNvPr id="10" name="TextBox 9"/>
          <p:cNvSpPr txBox="1"/>
          <p:nvPr/>
        </p:nvSpPr>
        <p:spPr>
          <a:xfrm>
            <a:off x="6413326" y="4334868"/>
            <a:ext cx="2189967" cy="707886"/>
          </a:xfrm>
          <a:prstGeom prst="rect">
            <a:avLst/>
          </a:prstGeom>
          <a:noFill/>
        </p:spPr>
        <p:txBody>
          <a:bodyPr wrap="square" rtlCol="0">
            <a:spAutoFit/>
          </a:bodyPr>
          <a:lstStyle/>
          <a:p>
            <a:pPr algn="ctr"/>
            <a:r>
              <a:rPr lang="en-US" sz="2000" b="1" dirty="0"/>
              <a:t>RMQ</a:t>
            </a:r>
          </a:p>
          <a:p>
            <a:pPr algn="ctr"/>
            <a:r>
              <a:rPr lang="en-US" sz="2000" b="1" dirty="0"/>
              <a:t>Federation/Shovel</a:t>
            </a:r>
          </a:p>
        </p:txBody>
      </p:sp>
      <p:sp>
        <p:nvSpPr>
          <p:cNvPr id="12" name="Double Brace 11"/>
          <p:cNvSpPr/>
          <p:nvPr/>
        </p:nvSpPr>
        <p:spPr>
          <a:xfrm>
            <a:off x="1340285" y="2093325"/>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Upstream</a:t>
            </a:r>
          </a:p>
        </p:txBody>
      </p:sp>
      <p:sp>
        <p:nvSpPr>
          <p:cNvPr id="13" name="Double Brace 12"/>
          <p:cNvSpPr/>
          <p:nvPr/>
        </p:nvSpPr>
        <p:spPr>
          <a:xfrm>
            <a:off x="5804770" y="2102900"/>
            <a:ext cx="1496860" cy="226078"/>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Downstream</a:t>
            </a:r>
          </a:p>
        </p:txBody>
      </p:sp>
    </p:spTree>
    <p:extLst>
      <p:ext uri="{BB962C8B-B14F-4D97-AF65-F5344CB8AC3E}">
        <p14:creationId xmlns:p14="http://schemas.microsoft.com/office/powerpoint/2010/main" val="4255288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16</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79691" y="2276497"/>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If Later</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112780" y="2426536"/>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1" y="1653972"/>
            <a:ext cx="1186288" cy="646331"/>
          </a:xfrm>
          <a:prstGeom prst="rect">
            <a:avLst/>
          </a:prstGeom>
          <a:noFill/>
        </p:spPr>
        <p:txBody>
          <a:bodyPr wrap="square" rtlCol="0">
            <a:spAutoFit/>
          </a:bodyPr>
          <a:lstStyle/>
          <a:p>
            <a:r>
              <a:rPr lang="en-US" sz="1200" dirty="0"/>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5160683" y="3828676"/>
            <a:ext cx="1186288" cy="646331"/>
          </a:xfrm>
          <a:prstGeom prst="rect">
            <a:avLst/>
          </a:prstGeom>
          <a:noFill/>
        </p:spPr>
        <p:txBody>
          <a:bodyPr wrap="square" rtlCol="0">
            <a:spAutoFit/>
          </a:bodyPr>
          <a:lstStyle/>
          <a:p>
            <a:r>
              <a:rPr lang="en-US" sz="1200" dirty="0"/>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276999"/>
          </a:xfrm>
          <a:prstGeom prst="rect">
            <a:avLst/>
          </a:prstGeom>
          <a:noFill/>
        </p:spPr>
        <p:txBody>
          <a:bodyPr wrap="square" rtlCol="0">
            <a:spAutoFit/>
          </a:bodyPr>
          <a:lstStyle/>
          <a:p>
            <a:r>
              <a:rPr lang="en-US" sz="1200" dirty="0"/>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2559874" y="3663007"/>
            <a:ext cx="1186288" cy="646331"/>
          </a:xfrm>
          <a:prstGeom prst="rect">
            <a:avLst/>
          </a:prstGeom>
          <a:noFill/>
        </p:spPr>
        <p:txBody>
          <a:bodyPr wrap="square" rtlCol="0">
            <a:spAutoFit/>
          </a:bodyPr>
          <a:lstStyle/>
          <a:p>
            <a:r>
              <a:rPr lang="en-US" sz="1200" dirty="0"/>
              <a:t>If later allows queue to be out-of-order</a:t>
            </a:r>
          </a:p>
        </p:txBody>
      </p:sp>
    </p:spTree>
    <p:extLst>
      <p:ext uri="{BB962C8B-B14F-4D97-AF65-F5344CB8AC3E}">
        <p14:creationId xmlns:p14="http://schemas.microsoft.com/office/powerpoint/2010/main" val="36924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F988-CB67-F940-9981-E905470EDB28}"/>
              </a:ext>
            </a:extLst>
          </p:cNvPr>
          <p:cNvSpPr>
            <a:spLocks noGrp="1"/>
          </p:cNvSpPr>
          <p:nvPr>
            <p:ph type="title"/>
          </p:nvPr>
        </p:nvSpPr>
        <p:spPr/>
        <p:txBody>
          <a:bodyPr/>
          <a:lstStyle/>
          <a:p>
            <a:r>
              <a:rPr lang="en-US" dirty="0"/>
              <a:t>9. Consumers</a:t>
            </a:r>
          </a:p>
        </p:txBody>
      </p:sp>
      <p:sp>
        <p:nvSpPr>
          <p:cNvPr id="3" name="Text Placeholder 2">
            <a:extLst>
              <a:ext uri="{FF2B5EF4-FFF2-40B4-BE49-F238E27FC236}">
                <a16:creationId xmlns:a16="http://schemas.microsoft.com/office/drawing/2014/main" id="{4ED4EEC1-4B87-4344-816C-708CBC184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62577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5A4F-0132-5D4B-8C00-504498B1AD0C}"/>
              </a:ext>
            </a:extLst>
          </p:cNvPr>
          <p:cNvSpPr>
            <a:spLocks noGrp="1"/>
          </p:cNvSpPr>
          <p:nvPr>
            <p:ph type="title"/>
          </p:nvPr>
        </p:nvSpPr>
        <p:spPr/>
        <p:txBody>
          <a:bodyPr/>
          <a:lstStyle/>
          <a:p>
            <a:r>
              <a:rPr lang="en-US" dirty="0"/>
              <a:t>Task Based UI</a:t>
            </a:r>
          </a:p>
        </p:txBody>
      </p:sp>
      <p:sp>
        <p:nvSpPr>
          <p:cNvPr id="3" name="Slide Number Placeholder 2">
            <a:extLst>
              <a:ext uri="{FF2B5EF4-FFF2-40B4-BE49-F238E27FC236}">
                <a16:creationId xmlns:a16="http://schemas.microsoft.com/office/drawing/2014/main" id="{ECE11224-F4F6-CE4D-9C49-28CBBF68E125}"/>
              </a:ext>
            </a:extLst>
          </p:cNvPr>
          <p:cNvSpPr>
            <a:spLocks noGrp="1"/>
          </p:cNvSpPr>
          <p:nvPr>
            <p:ph type="sldNum" sz="quarter" idx="12"/>
          </p:nvPr>
        </p:nvSpPr>
        <p:spPr/>
        <p:txBody>
          <a:bodyPr/>
          <a:lstStyle/>
          <a:p>
            <a:fld id="{867D4A06-35AE-BD4A-84A9-613A26F3D41D}" type="slidenum">
              <a:rPr lang="en-US" smtClean="0"/>
              <a:pPr/>
              <a:t>161</a:t>
            </a:fld>
            <a:endParaRPr lang="en-US"/>
          </a:p>
        </p:txBody>
      </p:sp>
      <p:pic>
        <p:nvPicPr>
          <p:cNvPr id="5" name="Picture 4">
            <a:extLst>
              <a:ext uri="{FF2B5EF4-FFF2-40B4-BE49-F238E27FC236}">
                <a16:creationId xmlns:a16="http://schemas.microsoft.com/office/drawing/2014/main" id="{7DD286A1-669F-7E43-97C2-10804D931B21}"/>
              </a:ext>
            </a:extLst>
          </p:cNvPr>
          <p:cNvPicPr>
            <a:picLocks noChangeAspect="1"/>
          </p:cNvPicPr>
          <p:nvPr/>
        </p:nvPicPr>
        <p:blipFill>
          <a:blip r:embed="rId3"/>
          <a:stretch>
            <a:fillRect/>
          </a:stretch>
        </p:blipFill>
        <p:spPr>
          <a:xfrm>
            <a:off x="3166946" y="1417638"/>
            <a:ext cx="3189289" cy="4807298"/>
          </a:xfrm>
          <a:prstGeom prst="rect">
            <a:avLst/>
          </a:prstGeom>
        </p:spPr>
      </p:pic>
      <p:sp>
        <p:nvSpPr>
          <p:cNvPr id="6" name="TextBox 5">
            <a:extLst>
              <a:ext uri="{FF2B5EF4-FFF2-40B4-BE49-F238E27FC236}">
                <a16:creationId xmlns:a16="http://schemas.microsoft.com/office/drawing/2014/main" id="{5D0F0046-CBEF-2B40-8B81-7AE2147CAB3B}"/>
              </a:ext>
            </a:extLst>
          </p:cNvPr>
          <p:cNvSpPr txBox="1"/>
          <p:nvPr/>
        </p:nvSpPr>
        <p:spPr>
          <a:xfrm>
            <a:off x="7170234" y="5006898"/>
            <a:ext cx="1516566" cy="461665"/>
          </a:xfrm>
          <a:prstGeom prst="rect">
            <a:avLst/>
          </a:prstGeom>
          <a:noFill/>
          <a:ln>
            <a:solidFill>
              <a:schemeClr val="tx2"/>
            </a:solidFill>
          </a:ln>
        </p:spPr>
        <p:txBody>
          <a:bodyPr wrap="square" rtlCol="0">
            <a:spAutoFit/>
          </a:bodyPr>
          <a:lstStyle/>
          <a:p>
            <a:pPr algn="ctr"/>
            <a:r>
              <a:rPr lang="en-US" sz="1200" dirty="0"/>
              <a:t>At this point, the user expects async</a:t>
            </a:r>
          </a:p>
        </p:txBody>
      </p:sp>
      <p:cxnSp>
        <p:nvCxnSpPr>
          <p:cNvPr id="8" name="Straight Arrow Connector 7">
            <a:extLst>
              <a:ext uri="{FF2B5EF4-FFF2-40B4-BE49-F238E27FC236}">
                <a16:creationId xmlns:a16="http://schemas.microsoft.com/office/drawing/2014/main" id="{E6C9EB32-F6F0-6747-9358-84B0E7A79143}"/>
              </a:ext>
            </a:extLst>
          </p:cNvPr>
          <p:cNvCxnSpPr>
            <a:stCxn id="6" idx="1"/>
          </p:cNvCxnSpPr>
          <p:nvPr/>
        </p:nvCxnSpPr>
        <p:spPr>
          <a:xfrm flipH="1">
            <a:off x="5820937" y="5237731"/>
            <a:ext cx="1349297" cy="560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8909894-B46B-A748-A71E-7C44CA49A434}"/>
              </a:ext>
            </a:extLst>
          </p:cNvPr>
          <p:cNvSpPr txBox="1"/>
          <p:nvPr/>
        </p:nvSpPr>
        <p:spPr>
          <a:xfrm>
            <a:off x="375425" y="2371494"/>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0" name="Straight Arrow Connector 9">
            <a:extLst>
              <a:ext uri="{FF2B5EF4-FFF2-40B4-BE49-F238E27FC236}">
                <a16:creationId xmlns:a16="http://schemas.microsoft.com/office/drawing/2014/main" id="{A4E1D9F0-6FA3-104E-B5EC-0F7D222B0134}"/>
              </a:ext>
            </a:extLst>
          </p:cNvPr>
          <p:cNvCxnSpPr>
            <a:cxnSpLocks/>
          </p:cNvCxnSpPr>
          <p:nvPr/>
        </p:nvCxnSpPr>
        <p:spPr>
          <a:xfrm>
            <a:off x="1891992" y="2602326"/>
            <a:ext cx="1397618" cy="152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B29E62C-C0F5-6D4D-8C73-E79EE3BC9FB7}"/>
              </a:ext>
            </a:extLst>
          </p:cNvPr>
          <p:cNvSpPr txBox="1"/>
          <p:nvPr/>
        </p:nvSpPr>
        <p:spPr>
          <a:xfrm>
            <a:off x="520391" y="5237730"/>
            <a:ext cx="1516566" cy="646331"/>
          </a:xfrm>
          <a:prstGeom prst="rect">
            <a:avLst/>
          </a:prstGeom>
          <a:noFill/>
          <a:ln>
            <a:solidFill>
              <a:schemeClr val="tx2"/>
            </a:solidFill>
          </a:ln>
        </p:spPr>
        <p:txBody>
          <a:bodyPr wrap="square" rtlCol="0">
            <a:spAutoFit/>
          </a:bodyPr>
          <a:lstStyle/>
          <a:p>
            <a:pPr algn="ctr"/>
            <a:r>
              <a:rPr lang="en-US" sz="1200" dirty="0"/>
              <a:t>A sequence of screens can build up a request</a:t>
            </a:r>
          </a:p>
        </p:txBody>
      </p:sp>
      <p:cxnSp>
        <p:nvCxnSpPr>
          <p:cNvPr id="13" name="Straight Arrow Connector 12">
            <a:extLst>
              <a:ext uri="{FF2B5EF4-FFF2-40B4-BE49-F238E27FC236}">
                <a16:creationId xmlns:a16="http://schemas.microsoft.com/office/drawing/2014/main" id="{C1F50BA2-8155-D343-8F3E-CBC15DD41C73}"/>
              </a:ext>
            </a:extLst>
          </p:cNvPr>
          <p:cNvCxnSpPr>
            <a:cxnSpLocks/>
            <a:endCxn id="12" idx="3"/>
          </p:cNvCxnSpPr>
          <p:nvPr/>
        </p:nvCxnSpPr>
        <p:spPr>
          <a:xfrm flipH="1">
            <a:off x="2036957" y="3429000"/>
            <a:ext cx="1286107" cy="2131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804931-C967-D84F-A63F-189E34433705}"/>
              </a:ext>
            </a:extLst>
          </p:cNvPr>
          <p:cNvCxnSpPr>
            <a:cxnSpLocks/>
          </p:cNvCxnSpPr>
          <p:nvPr/>
        </p:nvCxnSpPr>
        <p:spPr>
          <a:xfrm flipH="1">
            <a:off x="2036957" y="3964259"/>
            <a:ext cx="1286107" cy="1749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0269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162</a:t>
            </a:fld>
            <a:endParaRPr lang="en-GB" dirty="0"/>
          </a:p>
        </p:txBody>
      </p:sp>
      <p:sp>
        <p:nvSpPr>
          <p:cNvPr id="10" name="Rectangle 9">
            <a:extLst>
              <a:ext uri="{FF2B5EF4-FFF2-40B4-BE49-F238E27FC236}">
                <a16:creationId xmlns:a16="http://schemas.microsoft.com/office/drawing/2014/main" id="{537594C4-8AA3-B849-8246-6D71811656DB}"/>
              </a:ext>
            </a:extLst>
          </p:cNvPr>
          <p:cNvSpPr/>
          <p:nvPr/>
        </p:nvSpPr>
        <p:spPr>
          <a:xfrm>
            <a:off x="2069500" y="3010248"/>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11" name="Rectangle 10">
            <a:extLst>
              <a:ext uri="{FF2B5EF4-FFF2-40B4-BE49-F238E27FC236}">
                <a16:creationId xmlns:a16="http://schemas.microsoft.com/office/drawing/2014/main" id="{DDBBB31C-1731-C747-8740-240AC10A9D98}"/>
              </a:ext>
            </a:extLst>
          </p:cNvPr>
          <p:cNvSpPr/>
          <p:nvPr/>
        </p:nvSpPr>
        <p:spPr>
          <a:xfrm>
            <a:off x="5155924" y="3001485"/>
            <a:ext cx="233072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Queries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555759" y="3010248"/>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1999679" y="1518632"/>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465993" y="3974947"/>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9" y="2355660"/>
            <a:ext cx="382170" cy="507831"/>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1668684" y="4025675"/>
            <a:ext cx="527088" cy="507831"/>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074310" cy="507831"/>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sp>
        <p:nvSpPr>
          <p:cNvPr id="3" name="TextBox 2">
            <a:extLst>
              <a:ext uri="{FF2B5EF4-FFF2-40B4-BE49-F238E27FC236}">
                <a16:creationId xmlns:a16="http://schemas.microsoft.com/office/drawing/2014/main" id="{81BF3DA9-0CF3-3548-AB9A-33C3DB2B9227}"/>
              </a:ext>
            </a:extLst>
          </p:cNvPr>
          <p:cNvSpPr txBox="1"/>
          <p:nvPr/>
        </p:nvSpPr>
        <p:spPr>
          <a:xfrm>
            <a:off x="3819149" y="1896854"/>
            <a:ext cx="1941472" cy="300082"/>
          </a:xfrm>
          <a:prstGeom prst="rect">
            <a:avLst/>
          </a:prstGeom>
          <a:noFill/>
        </p:spPr>
        <p:txBody>
          <a:bodyPr wrap="square" rtlCol="0">
            <a:spAutoFit/>
          </a:bodyPr>
          <a:lstStyle/>
          <a:p>
            <a:r>
              <a:rPr lang="en-US" sz="1350" dirty="0"/>
              <a:t>{Get: Check-In Details}</a:t>
            </a:r>
          </a:p>
        </p:txBody>
      </p:sp>
      <p:cxnSp>
        <p:nvCxnSpPr>
          <p:cNvPr id="71" name="Straight Arrow Connector 70">
            <a:extLst>
              <a:ext uri="{FF2B5EF4-FFF2-40B4-BE49-F238E27FC236}">
                <a16:creationId xmlns:a16="http://schemas.microsoft.com/office/drawing/2014/main" id="{891E0E35-89CB-C14B-BFA1-8B4326342E7C}"/>
              </a:ext>
            </a:extLst>
          </p:cNvPr>
          <p:cNvCxnSpPr>
            <a:cxnSpLocks/>
          </p:cNvCxnSpPr>
          <p:nvPr/>
        </p:nvCxnSpPr>
        <p:spPr>
          <a:xfrm>
            <a:off x="3089303" y="2019480"/>
            <a:ext cx="1402341" cy="3516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39D752-6F8E-954B-95D4-DE04A5190D8B}"/>
              </a:ext>
            </a:extLst>
          </p:cNvPr>
          <p:cNvSpPr txBox="1"/>
          <p:nvPr/>
        </p:nvSpPr>
        <p:spPr>
          <a:xfrm>
            <a:off x="3413635" y="3094408"/>
            <a:ext cx="503664" cy="646331"/>
          </a:xfrm>
          <a:prstGeom prst="rect">
            <a:avLst/>
          </a:prstGeom>
          <a:noFill/>
        </p:spPr>
        <p:txBody>
          <a:bodyPr wrap="none" rtlCol="0">
            <a:spAutoFit/>
          </a:bodyPr>
          <a:lstStyle/>
          <a:p>
            <a:r>
              <a:rPr lang="en-US" sz="3600" dirty="0"/>
              <a:t>…</a:t>
            </a:r>
          </a:p>
        </p:txBody>
      </p:sp>
      <p:cxnSp>
        <p:nvCxnSpPr>
          <p:cNvPr id="73" name="Straight Arrow Connector 72">
            <a:extLst>
              <a:ext uri="{FF2B5EF4-FFF2-40B4-BE49-F238E27FC236}">
                <a16:creationId xmlns:a16="http://schemas.microsoft.com/office/drawing/2014/main" id="{B9D3EEF7-03FA-144E-9AF8-2C9491185CAA}"/>
              </a:ext>
            </a:extLst>
          </p:cNvPr>
          <p:cNvCxnSpPr>
            <a:cxnSpLocks/>
            <a:endCxn id="11" idx="1"/>
          </p:cNvCxnSpPr>
          <p:nvPr/>
        </p:nvCxnSpPr>
        <p:spPr>
          <a:xfrm>
            <a:off x="4392173" y="2699663"/>
            <a:ext cx="763751" cy="605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481A8C9-DA4B-2F41-A334-9D39BFE392C8}"/>
              </a:ext>
            </a:extLst>
          </p:cNvPr>
          <p:cNvCxnSpPr>
            <a:cxnSpLocks/>
          </p:cNvCxnSpPr>
          <p:nvPr/>
        </p:nvCxnSpPr>
        <p:spPr>
          <a:xfrm flipH="1">
            <a:off x="4392174" y="3627456"/>
            <a:ext cx="1754257" cy="122961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1733AFB-D62D-4649-8A22-9440A4B1B503}"/>
              </a:ext>
            </a:extLst>
          </p:cNvPr>
          <p:cNvSpPr txBox="1"/>
          <p:nvPr/>
        </p:nvSpPr>
        <p:spPr>
          <a:xfrm>
            <a:off x="4700656" y="2719104"/>
            <a:ext cx="976710" cy="415498"/>
          </a:xfrm>
          <a:prstGeom prst="rect">
            <a:avLst/>
          </a:prstGeom>
          <a:noFill/>
        </p:spPr>
        <p:txBody>
          <a:bodyPr wrap="square" rtlCol="0">
            <a:spAutoFit/>
          </a:bodyPr>
          <a:lstStyle/>
          <a:p>
            <a:r>
              <a:rPr lang="en-US" sz="1050" dirty="0"/>
              <a:t>{Create Query}</a:t>
            </a:r>
          </a:p>
        </p:txBody>
      </p:sp>
      <p:sp>
        <p:nvSpPr>
          <p:cNvPr id="79" name="TextBox 78">
            <a:extLst>
              <a:ext uri="{FF2B5EF4-FFF2-40B4-BE49-F238E27FC236}">
                <a16:creationId xmlns:a16="http://schemas.microsoft.com/office/drawing/2014/main" id="{D3EE36BC-F127-B946-8602-6FE280FFC0A8}"/>
              </a:ext>
            </a:extLst>
          </p:cNvPr>
          <p:cNvSpPr txBox="1"/>
          <p:nvPr/>
        </p:nvSpPr>
        <p:spPr>
          <a:xfrm>
            <a:off x="5374304" y="4101027"/>
            <a:ext cx="976710" cy="738664"/>
          </a:xfrm>
          <a:prstGeom prst="rect">
            <a:avLst/>
          </a:prstGeom>
          <a:noFill/>
        </p:spPr>
        <p:txBody>
          <a:bodyPr wrap="square" rtlCol="0">
            <a:spAutoFit/>
          </a:bodyPr>
          <a:lstStyle/>
          <a:p>
            <a:pPr algn="ctr"/>
            <a:r>
              <a:rPr lang="en-US" sz="1050" dirty="0"/>
              <a:t>{Query Accounts and Housekeeping using a join}</a:t>
            </a:r>
          </a:p>
        </p:txBody>
      </p:sp>
    </p:spTree>
    <p:extLst>
      <p:ext uri="{BB962C8B-B14F-4D97-AF65-F5344CB8AC3E}">
        <p14:creationId xmlns:p14="http://schemas.microsoft.com/office/powerpoint/2010/main" val="19960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 grpId="0"/>
      <p:bldP spid="7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rgbClr val="FF0000"/>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163</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654809" y="1186391"/>
            <a:ext cx="923544" cy="300082"/>
          </a:xfrm>
          <a:prstGeom prst="rect">
            <a:avLst/>
          </a:prstGeom>
          <a:noFill/>
          <a:ln>
            <a:solidFill>
              <a:srgbClr val="FF0000"/>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rgbClr val="FF0000"/>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rgbClr val="FF0000"/>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pattFill prst="dashVert">
            <a:fgClr>
              <a:schemeClr val="accent1"/>
            </a:fgClr>
            <a:bgClr>
              <a:schemeClr val="bg1"/>
            </a:bgClr>
          </a:pattFill>
          <a:ln>
            <a:solidFill>
              <a:schemeClr val="tx1"/>
            </a:solidFill>
          </a:ln>
        </p:spPr>
        <p:txBody>
          <a:bodyPr wrap="square" rtlCol="0">
            <a:spAutoFit/>
          </a:bodyPr>
          <a:lstStyle/>
          <a:p>
            <a:pPr algn="ctr"/>
            <a:r>
              <a:rPr lang="en-US" sz="1050" dirty="0"/>
              <a:t>Process Manager</a:t>
            </a:r>
          </a:p>
        </p:txBody>
      </p:sp>
    </p:spTree>
    <p:extLst>
      <p:ext uri="{BB962C8B-B14F-4D97-AF65-F5344CB8AC3E}">
        <p14:creationId xmlns:p14="http://schemas.microsoft.com/office/powerpoint/2010/main" val="11684047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1007573" y="2598127"/>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Rectangle 3">
            <a:extLst>
              <a:ext uri="{FF2B5EF4-FFF2-40B4-BE49-F238E27FC236}">
                <a16:creationId xmlns:a16="http://schemas.microsoft.com/office/drawing/2014/main" id="{CA489BCB-8086-2747-82AA-69CE87F30975}"/>
              </a:ext>
            </a:extLst>
          </p:cNvPr>
          <p:cNvSpPr/>
          <p:nvPr/>
        </p:nvSpPr>
        <p:spPr>
          <a:xfrm>
            <a:off x="2752969" y="2598126"/>
            <a:ext cx="1257299"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TextBox 4">
            <a:extLst>
              <a:ext uri="{FF2B5EF4-FFF2-40B4-BE49-F238E27FC236}">
                <a16:creationId xmlns:a16="http://schemas.microsoft.com/office/drawing/2014/main" id="{95C3F7C9-563A-7548-B760-9C388070939E}"/>
              </a:ext>
            </a:extLst>
          </p:cNvPr>
          <p:cNvSpPr txBox="1"/>
          <p:nvPr/>
        </p:nvSpPr>
        <p:spPr>
          <a:xfrm>
            <a:off x="1140518" y="2717746"/>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6" name="TextBox 5">
            <a:extLst>
              <a:ext uri="{FF2B5EF4-FFF2-40B4-BE49-F238E27FC236}">
                <a16:creationId xmlns:a16="http://schemas.microsoft.com/office/drawing/2014/main" id="{901F7A16-9EFB-D44C-96C3-B14A7EE0E33D}"/>
              </a:ext>
            </a:extLst>
          </p:cNvPr>
          <p:cNvSpPr txBox="1"/>
          <p:nvPr/>
        </p:nvSpPr>
        <p:spPr>
          <a:xfrm>
            <a:off x="2948836"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8" name="Flowchart: Magnetic Disk 12">
            <a:extLst>
              <a:ext uri="{FF2B5EF4-FFF2-40B4-BE49-F238E27FC236}">
                <a16:creationId xmlns:a16="http://schemas.microsoft.com/office/drawing/2014/main" id="{D8CB546F-A33E-BF40-9D7D-B16C20F85412}"/>
              </a:ext>
            </a:extLst>
          </p:cNvPr>
          <p:cNvSpPr/>
          <p:nvPr/>
        </p:nvSpPr>
        <p:spPr>
          <a:xfrm>
            <a:off x="2997463"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1182806"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0" name="Straight Arrow Connector 9">
            <a:extLst>
              <a:ext uri="{FF2B5EF4-FFF2-40B4-BE49-F238E27FC236}">
                <a16:creationId xmlns:a16="http://schemas.microsoft.com/office/drawing/2014/main" id="{DF1CBF92-364D-7E44-B007-DE0EF0D4B63E}"/>
              </a:ext>
            </a:extLst>
          </p:cNvPr>
          <p:cNvCxnSpPr>
            <a:cxnSpLocks/>
          </p:cNvCxnSpPr>
          <p:nvPr/>
        </p:nvCxnSpPr>
        <p:spPr>
          <a:xfrm>
            <a:off x="1612813" y="4246907"/>
            <a:ext cx="0"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C79A1-7C3E-BA49-8A69-9130EAFC9CA3}"/>
              </a:ext>
            </a:extLst>
          </p:cNvPr>
          <p:cNvCxnSpPr>
            <a:cxnSpLocks/>
          </p:cNvCxnSpPr>
          <p:nvPr/>
        </p:nvCxnSpPr>
        <p:spPr>
          <a:xfrm flipH="1">
            <a:off x="3407470" y="4246907"/>
            <a:ext cx="18992" cy="77620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950B9BF9-C548-554B-8545-8178E3109549}"/>
              </a:ext>
            </a:extLst>
          </p:cNvPr>
          <p:cNvSpPr/>
          <p:nvPr/>
        </p:nvSpPr>
        <p:spPr>
          <a:xfrm>
            <a:off x="3286758"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D68D5F85-FAB3-B644-A64D-4F55A971F595}"/>
              </a:ext>
            </a:extLst>
          </p:cNvPr>
          <p:cNvCxnSpPr>
            <a:cxnSpLocks/>
          </p:cNvCxnSpPr>
          <p:nvPr/>
        </p:nvCxnSpPr>
        <p:spPr>
          <a:xfrm>
            <a:off x="5047346" y="4208831"/>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CAAEE6-CC5C-8243-92BB-98860574DFF2}"/>
              </a:ext>
            </a:extLst>
          </p:cNvPr>
          <p:cNvSpPr/>
          <p:nvPr/>
        </p:nvSpPr>
        <p:spPr>
          <a:xfrm>
            <a:off x="4365453" y="256984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4578353"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935541" y="434724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4617667"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1490483" y="4376031"/>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164</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877229" y="2566498"/>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8" name="Rectangle 27">
            <a:extLst>
              <a:ext uri="{FF2B5EF4-FFF2-40B4-BE49-F238E27FC236}">
                <a16:creationId xmlns:a16="http://schemas.microsoft.com/office/drawing/2014/main" id="{E4E76E35-2FB6-B745-9EB9-8E3C2542F13C}"/>
              </a:ext>
            </a:extLst>
          </p:cNvPr>
          <p:cNvSpPr/>
          <p:nvPr/>
        </p:nvSpPr>
        <p:spPr>
          <a:xfrm>
            <a:off x="7507778" y="2558744"/>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29" name="TextBox 28">
            <a:extLst>
              <a:ext uri="{FF2B5EF4-FFF2-40B4-BE49-F238E27FC236}">
                <a16:creationId xmlns:a16="http://schemas.microsoft.com/office/drawing/2014/main" id="{DCB346B0-35F6-6A49-88F0-410E8632BFDC}"/>
              </a:ext>
            </a:extLst>
          </p:cNvPr>
          <p:cNvSpPr txBox="1"/>
          <p:nvPr/>
        </p:nvSpPr>
        <p:spPr>
          <a:xfrm>
            <a:off x="6040825" y="270847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0" name="TextBox 29">
            <a:extLst>
              <a:ext uri="{FF2B5EF4-FFF2-40B4-BE49-F238E27FC236}">
                <a16:creationId xmlns:a16="http://schemas.microsoft.com/office/drawing/2014/main" id="{282A51FB-7CD1-1A41-A1AB-05291FFD2F90}"/>
              </a:ext>
            </a:extLst>
          </p:cNvPr>
          <p:cNvSpPr txBox="1"/>
          <p:nvPr/>
        </p:nvSpPr>
        <p:spPr>
          <a:xfrm>
            <a:off x="7674655" y="2714005"/>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7705121"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6059679" y="37501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44" name="Straight Arrow Connector 43">
            <a:extLst>
              <a:ext uri="{FF2B5EF4-FFF2-40B4-BE49-F238E27FC236}">
                <a16:creationId xmlns:a16="http://schemas.microsoft.com/office/drawing/2014/main" id="{B84D99A6-FD5F-4D43-94A5-7895208D52BF}"/>
              </a:ext>
            </a:extLst>
          </p:cNvPr>
          <p:cNvCxnSpPr>
            <a:cxnSpLocks/>
          </p:cNvCxnSpPr>
          <p:nvPr/>
        </p:nvCxnSpPr>
        <p:spPr>
          <a:xfrm>
            <a:off x="6532103" y="4207753"/>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82EA8CCC-E7A1-B944-A773-EA948C8972D2}"/>
              </a:ext>
            </a:extLst>
          </p:cNvPr>
          <p:cNvSpPr/>
          <p:nvPr/>
        </p:nvSpPr>
        <p:spPr>
          <a:xfrm>
            <a:off x="6420298" y="434617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 name="Straight Arrow Connector 45">
            <a:extLst>
              <a:ext uri="{FF2B5EF4-FFF2-40B4-BE49-F238E27FC236}">
                <a16:creationId xmlns:a16="http://schemas.microsoft.com/office/drawing/2014/main" id="{70EF2014-6995-6A42-B641-C29EF35F6082}"/>
              </a:ext>
            </a:extLst>
          </p:cNvPr>
          <p:cNvCxnSpPr>
            <a:cxnSpLocks/>
          </p:cNvCxnSpPr>
          <p:nvPr/>
        </p:nvCxnSpPr>
        <p:spPr>
          <a:xfrm>
            <a:off x="8240473" y="4226519"/>
            <a:ext cx="0" cy="78550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n 46">
            <a:extLst>
              <a:ext uri="{FF2B5EF4-FFF2-40B4-BE49-F238E27FC236}">
                <a16:creationId xmlns:a16="http://schemas.microsoft.com/office/drawing/2014/main" id="{C52034C2-A30E-4D40-88F6-2914DF266DC1}"/>
              </a:ext>
            </a:extLst>
          </p:cNvPr>
          <p:cNvSpPr/>
          <p:nvPr/>
        </p:nvSpPr>
        <p:spPr>
          <a:xfrm>
            <a:off x="8128667" y="4364935"/>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cxnSp>
        <p:nvCxnSpPr>
          <p:cNvPr id="66" name="Straight Arrow Connector 65">
            <a:extLst>
              <a:ext uri="{FF2B5EF4-FFF2-40B4-BE49-F238E27FC236}">
                <a16:creationId xmlns:a16="http://schemas.microsoft.com/office/drawing/2014/main" id="{13C296F3-77F9-C74E-86F2-8D86FAA981F0}"/>
              </a:ext>
            </a:extLst>
          </p:cNvPr>
          <p:cNvCxnSpPr>
            <a:cxnSpLocks/>
            <a:endCxn id="5" idx="0"/>
          </p:cNvCxnSpPr>
          <p:nvPr/>
        </p:nvCxnSpPr>
        <p:spPr>
          <a:xfrm flipH="1">
            <a:off x="1602290" y="1472464"/>
            <a:ext cx="3973212" cy="124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A84DAD-A5FD-1E49-9C9C-7F5190D20618}"/>
              </a:ext>
            </a:extLst>
          </p:cNvPr>
          <p:cNvCxnSpPr>
            <a:cxnSpLocks/>
            <a:endCxn id="15" idx="0"/>
          </p:cNvCxnSpPr>
          <p:nvPr/>
        </p:nvCxnSpPr>
        <p:spPr>
          <a:xfrm flipH="1">
            <a:off x="5040125" y="1473342"/>
            <a:ext cx="524988" cy="124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390F4C3-728F-0C40-AACD-F9B82C880FED}"/>
              </a:ext>
            </a:extLst>
          </p:cNvPr>
          <p:cNvCxnSpPr>
            <a:cxnSpLocks/>
            <a:endCxn id="29" idx="0"/>
          </p:cNvCxnSpPr>
          <p:nvPr/>
        </p:nvCxnSpPr>
        <p:spPr>
          <a:xfrm>
            <a:off x="5573935" y="1464339"/>
            <a:ext cx="928662" cy="1244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03EDA42-9144-AA42-969B-6FF66F64C0AC}"/>
              </a:ext>
            </a:extLst>
          </p:cNvPr>
          <p:cNvCxnSpPr>
            <a:cxnSpLocks/>
            <a:endCxn id="8" idx="3"/>
          </p:cNvCxnSpPr>
          <p:nvPr/>
        </p:nvCxnSpPr>
        <p:spPr>
          <a:xfrm flipH="1" flipV="1">
            <a:off x="3375829" y="4050636"/>
            <a:ext cx="31641" cy="1132430"/>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C7ACC2-B884-FF47-BD9D-A473360F99AD}"/>
              </a:ext>
            </a:extLst>
          </p:cNvPr>
          <p:cNvSpPr txBox="1"/>
          <p:nvPr/>
        </p:nvSpPr>
        <p:spPr>
          <a:xfrm>
            <a:off x="6147001" y="1183827"/>
            <a:ext cx="1768085" cy="300082"/>
          </a:xfrm>
          <a:prstGeom prst="rect">
            <a:avLst/>
          </a:prstGeom>
          <a:noFill/>
        </p:spPr>
        <p:txBody>
          <a:bodyPr wrap="square" rtlCol="0">
            <a:spAutoFit/>
          </a:bodyPr>
          <a:lstStyle/>
          <a:p>
            <a:r>
              <a:rPr lang="en-US" sz="1350" dirty="0"/>
              <a:t>{GET: Booking Details}</a:t>
            </a:r>
          </a:p>
        </p:txBody>
      </p:sp>
      <p:sp>
        <p:nvSpPr>
          <p:cNvPr id="62" name="TextBox 61">
            <a:extLst>
              <a:ext uri="{FF2B5EF4-FFF2-40B4-BE49-F238E27FC236}">
                <a16:creationId xmlns:a16="http://schemas.microsoft.com/office/drawing/2014/main" id="{1F67116E-8B29-5941-ACFB-EC12146EB477}"/>
              </a:ext>
            </a:extLst>
          </p:cNvPr>
          <p:cNvSpPr txBox="1"/>
          <p:nvPr/>
        </p:nvSpPr>
        <p:spPr>
          <a:xfrm>
            <a:off x="3209535" y="1922461"/>
            <a:ext cx="1618290" cy="300082"/>
          </a:xfrm>
          <a:prstGeom prst="rect">
            <a:avLst/>
          </a:prstGeom>
          <a:noFill/>
        </p:spPr>
        <p:txBody>
          <a:bodyPr wrap="square" rtlCol="0">
            <a:spAutoFit/>
          </a:bodyPr>
          <a:lstStyle/>
          <a:p>
            <a:r>
              <a:rPr lang="en-US" sz="1350" dirty="0">
                <a:solidFill>
                  <a:srgbClr val="FF0000"/>
                </a:solidFill>
              </a:rPr>
              <a:t>{GET: 100ms}</a:t>
            </a:r>
          </a:p>
        </p:txBody>
      </p:sp>
      <p:sp>
        <p:nvSpPr>
          <p:cNvPr id="64" name="TextBox 63">
            <a:extLst>
              <a:ext uri="{FF2B5EF4-FFF2-40B4-BE49-F238E27FC236}">
                <a16:creationId xmlns:a16="http://schemas.microsoft.com/office/drawing/2014/main" id="{EAB66836-CEE9-9A45-94C0-921B5AD2D72A}"/>
              </a:ext>
            </a:extLst>
          </p:cNvPr>
          <p:cNvSpPr txBox="1"/>
          <p:nvPr/>
        </p:nvSpPr>
        <p:spPr>
          <a:xfrm>
            <a:off x="4537055" y="2262195"/>
            <a:ext cx="1618290" cy="300082"/>
          </a:xfrm>
          <a:prstGeom prst="rect">
            <a:avLst/>
          </a:prstGeom>
          <a:noFill/>
        </p:spPr>
        <p:txBody>
          <a:bodyPr wrap="square" rtlCol="0">
            <a:spAutoFit/>
          </a:bodyPr>
          <a:lstStyle/>
          <a:p>
            <a:r>
              <a:rPr lang="en-US" sz="1350" dirty="0">
                <a:solidFill>
                  <a:srgbClr val="FF0000"/>
                </a:solidFill>
              </a:rPr>
              <a:t>{GET: 100ms}</a:t>
            </a:r>
          </a:p>
        </p:txBody>
      </p:sp>
      <p:sp>
        <p:nvSpPr>
          <p:cNvPr id="65" name="TextBox 64">
            <a:extLst>
              <a:ext uri="{FF2B5EF4-FFF2-40B4-BE49-F238E27FC236}">
                <a16:creationId xmlns:a16="http://schemas.microsoft.com/office/drawing/2014/main" id="{10B6D4E4-23F0-A14B-919C-AA23A45435B5}"/>
              </a:ext>
            </a:extLst>
          </p:cNvPr>
          <p:cNvSpPr txBox="1"/>
          <p:nvPr/>
        </p:nvSpPr>
        <p:spPr>
          <a:xfrm>
            <a:off x="5456936" y="1923169"/>
            <a:ext cx="1618290" cy="300082"/>
          </a:xfrm>
          <a:prstGeom prst="rect">
            <a:avLst/>
          </a:prstGeom>
          <a:noFill/>
        </p:spPr>
        <p:txBody>
          <a:bodyPr wrap="square" rtlCol="0">
            <a:spAutoFit/>
          </a:bodyPr>
          <a:lstStyle/>
          <a:p>
            <a:r>
              <a:rPr lang="en-US" sz="1350" dirty="0">
                <a:solidFill>
                  <a:srgbClr val="FF0000"/>
                </a:solidFill>
              </a:rPr>
              <a:t>{GET: 100ms}</a:t>
            </a:r>
          </a:p>
        </p:txBody>
      </p:sp>
    </p:spTree>
    <p:extLst>
      <p:ext uri="{BB962C8B-B14F-4D97-AF65-F5344CB8AC3E}">
        <p14:creationId xmlns:p14="http://schemas.microsoft.com/office/powerpoint/2010/main" val="420003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2" grpId="1"/>
      <p:bldP spid="64" grpId="0"/>
      <p:bldP spid="64" grpId="1"/>
      <p:bldP spid="65" grpId="0"/>
      <p:bldP spid="65" grpId="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3980855" y="4963768"/>
            <a:ext cx="1665911" cy="553998"/>
          </a:xfrm>
          <a:prstGeom prst="rect">
            <a:avLst/>
          </a:prstGeom>
          <a:noFill/>
        </p:spPr>
        <p:txBody>
          <a:bodyPr wrap="square" rtlCol="0">
            <a:spAutoFit/>
          </a:bodyPr>
          <a:lstStyle/>
          <a:p>
            <a:r>
              <a:rPr lang="en-US" sz="3000" dirty="0"/>
              <a:t>Check-In</a:t>
            </a:r>
          </a:p>
        </p:txBody>
      </p:sp>
      <p:pic>
        <p:nvPicPr>
          <p:cNvPr id="3" name="Picture 2">
            <a:extLst>
              <a:ext uri="{FF2B5EF4-FFF2-40B4-BE49-F238E27FC236}">
                <a16:creationId xmlns:a16="http://schemas.microsoft.com/office/drawing/2014/main" id="{0E6B4650-D728-8B49-87A2-BC6074CE51D8}"/>
              </a:ext>
            </a:extLst>
          </p:cNvPr>
          <p:cNvPicPr>
            <a:picLocks noChangeAspect="1"/>
          </p:cNvPicPr>
          <p:nvPr/>
        </p:nvPicPr>
        <p:blipFill>
          <a:blip r:embed="rId2"/>
          <a:stretch>
            <a:fillRect/>
          </a:stretch>
        </p:blipFill>
        <p:spPr>
          <a:xfrm>
            <a:off x="3660911" y="2660401"/>
            <a:ext cx="2305799" cy="1537199"/>
          </a:xfrm>
          <a:prstGeom prst="rect">
            <a:avLst/>
          </a:prstGeom>
        </p:spPr>
      </p:pic>
    </p:spTree>
    <p:extLst>
      <p:ext uri="{BB962C8B-B14F-4D97-AF65-F5344CB8AC3E}">
        <p14:creationId xmlns:p14="http://schemas.microsoft.com/office/powerpoint/2010/main" val="13702521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166</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Check-In</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9F8BB86-490D-6149-9CA9-F3939477759B}"/>
              </a:ext>
            </a:extLst>
          </p:cNvPr>
          <p:cNvSpPr txBox="1"/>
          <p:nvPr/>
        </p:nvSpPr>
        <p:spPr>
          <a:xfrm>
            <a:off x="3900085" y="2290619"/>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2713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118A9-3420-254C-912F-642403EA408C}"/>
              </a:ext>
            </a:extLst>
          </p:cNvPr>
          <p:cNvSpPr/>
          <p:nvPr/>
        </p:nvSpPr>
        <p:spPr>
          <a:xfrm>
            <a:off x="2455081" y="2417481"/>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4" name="TextBox 3">
            <a:extLst>
              <a:ext uri="{FF2B5EF4-FFF2-40B4-BE49-F238E27FC236}">
                <a16:creationId xmlns:a16="http://schemas.microsoft.com/office/drawing/2014/main" id="{F47A548E-A629-6B40-8CE9-6F79DF2EC983}"/>
              </a:ext>
            </a:extLst>
          </p:cNvPr>
          <p:cNvSpPr txBox="1"/>
          <p:nvPr/>
        </p:nvSpPr>
        <p:spPr>
          <a:xfrm>
            <a:off x="2564523" y="25372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5" name="Flowchart: Magnetic Disk 12">
            <a:extLst>
              <a:ext uri="{FF2B5EF4-FFF2-40B4-BE49-F238E27FC236}">
                <a16:creationId xmlns:a16="http://schemas.microsoft.com/office/drawing/2014/main" id="{DB9D16A9-3F08-3B44-B1E0-F9118C4FDCEC}"/>
              </a:ext>
            </a:extLst>
          </p:cNvPr>
          <p:cNvSpPr/>
          <p:nvPr/>
        </p:nvSpPr>
        <p:spPr>
          <a:xfrm>
            <a:off x="2671432" y="45010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7" name="Rectangle 6">
            <a:extLst>
              <a:ext uri="{FF2B5EF4-FFF2-40B4-BE49-F238E27FC236}">
                <a16:creationId xmlns:a16="http://schemas.microsoft.com/office/drawing/2014/main" id="{E5DAEFC9-B3CB-954E-A063-E860E566ECA5}"/>
              </a:ext>
            </a:extLst>
          </p:cNvPr>
          <p:cNvSpPr/>
          <p:nvPr/>
        </p:nvSpPr>
        <p:spPr>
          <a:xfrm>
            <a:off x="1934728" y="2033661"/>
            <a:ext cx="2384474" cy="3260188"/>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AC80629D-8659-D040-9C4B-DDD4C263F00D}"/>
              </a:ext>
            </a:extLst>
          </p:cNvPr>
          <p:cNvSpPr txBox="1"/>
          <p:nvPr/>
        </p:nvSpPr>
        <p:spPr>
          <a:xfrm rot="16200000">
            <a:off x="3629356" y="3444851"/>
            <a:ext cx="1812270" cy="300082"/>
          </a:xfrm>
          <a:prstGeom prst="rect">
            <a:avLst/>
          </a:prstGeom>
          <a:noFill/>
        </p:spPr>
        <p:txBody>
          <a:bodyPr wrap="square" rtlCol="0">
            <a:spAutoFit/>
          </a:bodyPr>
          <a:lstStyle/>
          <a:p>
            <a:r>
              <a:rPr lang="en-US" sz="1350" dirty="0"/>
              <a:t>Boundaries are Explicit</a:t>
            </a:r>
          </a:p>
        </p:txBody>
      </p:sp>
      <p:sp>
        <p:nvSpPr>
          <p:cNvPr id="9" name="TextBox 8">
            <a:extLst>
              <a:ext uri="{FF2B5EF4-FFF2-40B4-BE49-F238E27FC236}">
                <a16:creationId xmlns:a16="http://schemas.microsoft.com/office/drawing/2014/main" id="{FB50F02F-D331-4249-899F-A1E1ACA445FB}"/>
              </a:ext>
            </a:extLst>
          </p:cNvPr>
          <p:cNvSpPr txBox="1"/>
          <p:nvPr/>
        </p:nvSpPr>
        <p:spPr>
          <a:xfrm rot="16200000">
            <a:off x="691593" y="3369093"/>
            <a:ext cx="1963787" cy="300082"/>
          </a:xfrm>
          <a:prstGeom prst="rect">
            <a:avLst/>
          </a:prstGeom>
          <a:noFill/>
        </p:spPr>
        <p:txBody>
          <a:bodyPr wrap="square" rtlCol="0">
            <a:spAutoFit/>
          </a:bodyPr>
          <a:lstStyle/>
          <a:p>
            <a:r>
              <a:rPr lang="en-US" sz="1350" dirty="0"/>
              <a:t>Services are Autonomous</a:t>
            </a:r>
          </a:p>
        </p:txBody>
      </p:sp>
      <p:sp>
        <p:nvSpPr>
          <p:cNvPr id="10" name="TextBox 9">
            <a:extLst>
              <a:ext uri="{FF2B5EF4-FFF2-40B4-BE49-F238E27FC236}">
                <a16:creationId xmlns:a16="http://schemas.microsoft.com/office/drawing/2014/main" id="{36BCE140-E641-C941-A0C6-23C7EA7DDB62}"/>
              </a:ext>
            </a:extLst>
          </p:cNvPr>
          <p:cNvSpPr txBox="1"/>
          <p:nvPr/>
        </p:nvSpPr>
        <p:spPr>
          <a:xfrm>
            <a:off x="2220830" y="5417124"/>
            <a:ext cx="1812270" cy="300082"/>
          </a:xfrm>
          <a:prstGeom prst="rect">
            <a:avLst/>
          </a:prstGeom>
          <a:noFill/>
        </p:spPr>
        <p:txBody>
          <a:bodyPr wrap="square" rtlCol="0">
            <a:spAutoFit/>
          </a:bodyPr>
          <a:lstStyle/>
          <a:p>
            <a:r>
              <a:rPr lang="en-US" sz="1350" dirty="0"/>
              <a:t>Share Schema not Type</a:t>
            </a:r>
          </a:p>
        </p:txBody>
      </p:sp>
      <p:cxnSp>
        <p:nvCxnSpPr>
          <p:cNvPr id="12" name="Straight Arrow Connector 11">
            <a:extLst>
              <a:ext uri="{FF2B5EF4-FFF2-40B4-BE49-F238E27FC236}">
                <a16:creationId xmlns:a16="http://schemas.microsoft.com/office/drawing/2014/main" id="{21AFB75A-A74E-E24C-8F1C-E8857B11315B}"/>
              </a:ext>
            </a:extLst>
          </p:cNvPr>
          <p:cNvCxnSpPr>
            <a:cxnSpLocks/>
            <a:stCxn id="4" idx="0"/>
            <a:endCxn id="13" idx="1"/>
          </p:cNvCxnSpPr>
          <p:nvPr/>
        </p:nvCxnSpPr>
        <p:spPr>
          <a:xfrm flipV="1">
            <a:off x="3026295" y="1709294"/>
            <a:ext cx="1647696" cy="827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1D94C1-F5B0-8B4C-8429-258B0F67ED36}"/>
              </a:ext>
            </a:extLst>
          </p:cNvPr>
          <p:cNvSpPr txBox="1"/>
          <p:nvPr/>
        </p:nvSpPr>
        <p:spPr>
          <a:xfrm>
            <a:off x="4673991" y="1247629"/>
            <a:ext cx="3397336" cy="923330"/>
          </a:xfrm>
          <a:prstGeom prst="rect">
            <a:avLst/>
          </a:prstGeom>
          <a:noFill/>
        </p:spPr>
        <p:txBody>
          <a:bodyPr wrap="square" rtlCol="0">
            <a:spAutoFit/>
          </a:bodyPr>
          <a:lstStyle/>
          <a:p>
            <a:r>
              <a:rPr lang="en-US" sz="1350" dirty="0"/>
              <a:t>GET /booking/12345 HTTP 1.1</a:t>
            </a:r>
          </a:p>
          <a:p>
            <a:r>
              <a:rPr lang="en-US" sz="1350" dirty="0"/>
              <a:t>Cache-Control: max-age=30</a:t>
            </a:r>
          </a:p>
          <a:p>
            <a:r>
              <a:rPr lang="en-US" sz="1350" dirty="0"/>
              <a:t>If-Modified-Since: Fri 19 April 2019 09:00 GMT</a:t>
            </a:r>
          </a:p>
        </p:txBody>
      </p:sp>
      <p:sp>
        <p:nvSpPr>
          <p:cNvPr id="14" name="TextBox 13">
            <a:extLst>
              <a:ext uri="{FF2B5EF4-FFF2-40B4-BE49-F238E27FC236}">
                <a16:creationId xmlns:a16="http://schemas.microsoft.com/office/drawing/2014/main" id="{AC1A145E-7545-5E42-BD1A-9BBEFD3D0F20}"/>
              </a:ext>
            </a:extLst>
          </p:cNvPr>
          <p:cNvSpPr txBox="1"/>
          <p:nvPr/>
        </p:nvSpPr>
        <p:spPr>
          <a:xfrm>
            <a:off x="4658295" y="4543255"/>
            <a:ext cx="4485705" cy="1131079"/>
          </a:xfrm>
          <a:prstGeom prst="rect">
            <a:avLst/>
          </a:prstGeom>
          <a:noFill/>
        </p:spPr>
        <p:txBody>
          <a:bodyPr wrap="square" rtlCol="0">
            <a:spAutoFit/>
          </a:bodyPr>
          <a:lstStyle/>
          <a:p>
            <a:r>
              <a:rPr lang="en-US" sz="1350" dirty="0" err="1"/>
              <a:t>Booking.Created.Event</a:t>
            </a:r>
            <a:endParaRPr lang="en-US" sz="1350" dirty="0"/>
          </a:p>
          <a:p>
            <a:r>
              <a:rPr lang="en-US" sz="1350" dirty="0"/>
              <a:t>Message-Id: </a:t>
            </a:r>
            <a:r>
              <a:rPr lang="en-GB" sz="1350" dirty="0"/>
              <a:t>aa95b387-a17f-4907-a1d8-e597c322bfc6</a:t>
            </a:r>
          </a:p>
          <a:p>
            <a:r>
              <a:rPr lang="en-GB" sz="1350" dirty="0"/>
              <a:t>Correlation-Id:</a:t>
            </a:r>
            <a:r>
              <a:rPr lang="en-GB" sz="1350" b="1" dirty="0"/>
              <a:t> </a:t>
            </a:r>
            <a:r>
              <a:rPr lang="en-GB" sz="1350" dirty="0"/>
              <a:t>d060cb3f-ec71-4257-b5c8-819d1a9ca6cb</a:t>
            </a:r>
          </a:p>
          <a:p>
            <a:r>
              <a:rPr lang="en-GB" sz="1350" dirty="0"/>
              <a:t>{ items : [Booking {…}]}</a:t>
            </a:r>
          </a:p>
          <a:p>
            <a:endParaRPr lang="en-US" sz="1350" dirty="0"/>
          </a:p>
        </p:txBody>
      </p:sp>
      <p:cxnSp>
        <p:nvCxnSpPr>
          <p:cNvPr id="15" name="Straight Arrow Connector 14">
            <a:extLst>
              <a:ext uri="{FF2B5EF4-FFF2-40B4-BE49-F238E27FC236}">
                <a16:creationId xmlns:a16="http://schemas.microsoft.com/office/drawing/2014/main" id="{8F5A77DA-B15C-424E-894E-A7BC397EB3B2}"/>
              </a:ext>
            </a:extLst>
          </p:cNvPr>
          <p:cNvCxnSpPr>
            <a:cxnSpLocks/>
            <a:stCxn id="3" idx="3"/>
            <a:endCxn id="14" idx="1"/>
          </p:cNvCxnSpPr>
          <p:nvPr/>
        </p:nvCxnSpPr>
        <p:spPr>
          <a:xfrm>
            <a:off x="3644516" y="3328367"/>
            <a:ext cx="1013779" cy="17804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693E1B-8747-C642-A87F-607DBB7CBC7E}"/>
              </a:ext>
            </a:extLst>
          </p:cNvPr>
          <p:cNvSpPr txBox="1"/>
          <p:nvPr/>
        </p:nvSpPr>
        <p:spPr>
          <a:xfrm>
            <a:off x="2509802" y="3744477"/>
            <a:ext cx="1079993" cy="507831"/>
          </a:xfrm>
          <a:prstGeom prst="rect">
            <a:avLst/>
          </a:prstGeom>
          <a:noFill/>
          <a:ln>
            <a:solidFill>
              <a:srgbClr val="FF0000"/>
            </a:solidFill>
          </a:ln>
        </p:spPr>
        <p:txBody>
          <a:bodyPr wrap="square" rtlCol="0">
            <a:spAutoFit/>
          </a:bodyPr>
          <a:lstStyle/>
          <a:p>
            <a:r>
              <a:rPr lang="en-US" sz="1350" dirty="0">
                <a:solidFill>
                  <a:srgbClr val="FF0000"/>
                </a:solidFill>
              </a:rPr>
              <a:t>Single Writer</a:t>
            </a:r>
          </a:p>
        </p:txBody>
      </p:sp>
      <p:cxnSp>
        <p:nvCxnSpPr>
          <p:cNvPr id="26" name="Straight Arrow Connector 25">
            <a:extLst>
              <a:ext uri="{FF2B5EF4-FFF2-40B4-BE49-F238E27FC236}">
                <a16:creationId xmlns:a16="http://schemas.microsoft.com/office/drawing/2014/main" id="{AF0B346F-8FB9-244A-ACD9-C77390CE931B}"/>
              </a:ext>
            </a:extLst>
          </p:cNvPr>
          <p:cNvCxnSpPr>
            <a:stCxn id="24" idx="2"/>
            <a:endCxn id="5" idx="1"/>
          </p:cNvCxnSpPr>
          <p:nvPr/>
        </p:nvCxnSpPr>
        <p:spPr>
          <a:xfrm flipH="1">
            <a:off x="3049798" y="4252308"/>
            <a:ext cx="1" cy="248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A42A222-1417-D541-966E-A1404276A8D9}"/>
              </a:ext>
            </a:extLst>
          </p:cNvPr>
          <p:cNvSpPr txBox="1"/>
          <p:nvPr/>
        </p:nvSpPr>
        <p:spPr>
          <a:xfrm>
            <a:off x="5839841" y="3290500"/>
            <a:ext cx="2122613" cy="300082"/>
          </a:xfrm>
          <a:prstGeom prst="rect">
            <a:avLst/>
          </a:prstGeom>
          <a:noFill/>
          <a:ln>
            <a:solidFill>
              <a:srgbClr val="FF0000"/>
            </a:solidFill>
          </a:ln>
        </p:spPr>
        <p:txBody>
          <a:bodyPr wrap="square" rtlCol="0">
            <a:spAutoFit/>
          </a:bodyPr>
          <a:lstStyle/>
          <a:p>
            <a:r>
              <a:rPr lang="en-US" sz="1350" dirty="0">
                <a:solidFill>
                  <a:srgbClr val="FF0000"/>
                </a:solidFill>
              </a:rPr>
              <a:t>Immutable, stale, versioned</a:t>
            </a:r>
          </a:p>
        </p:txBody>
      </p:sp>
      <p:cxnSp>
        <p:nvCxnSpPr>
          <p:cNvPr id="28" name="Straight Arrow Connector 27">
            <a:extLst>
              <a:ext uri="{FF2B5EF4-FFF2-40B4-BE49-F238E27FC236}">
                <a16:creationId xmlns:a16="http://schemas.microsoft.com/office/drawing/2014/main" id="{4DA26418-783D-D742-A1B3-52D9027DC713}"/>
              </a:ext>
            </a:extLst>
          </p:cNvPr>
          <p:cNvCxnSpPr>
            <a:cxnSpLocks/>
            <a:stCxn id="27" idx="2"/>
          </p:cNvCxnSpPr>
          <p:nvPr/>
        </p:nvCxnSpPr>
        <p:spPr>
          <a:xfrm flipH="1">
            <a:off x="6101862" y="3590582"/>
            <a:ext cx="799286" cy="952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99EFBF-8C31-AC45-A9C5-ADF29B59FFBD}"/>
              </a:ext>
            </a:extLst>
          </p:cNvPr>
          <p:cNvCxnSpPr>
            <a:cxnSpLocks/>
            <a:endCxn id="13" idx="2"/>
          </p:cNvCxnSpPr>
          <p:nvPr/>
        </p:nvCxnSpPr>
        <p:spPr>
          <a:xfrm flipH="1" flipV="1">
            <a:off x="6372659" y="2170959"/>
            <a:ext cx="626020" cy="1119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2ED6BB-B6DF-DB4D-B88E-035141532B56}"/>
              </a:ext>
            </a:extLst>
          </p:cNvPr>
          <p:cNvSpPr txBox="1"/>
          <p:nvPr/>
        </p:nvSpPr>
        <p:spPr>
          <a:xfrm>
            <a:off x="2119528" y="4875381"/>
            <a:ext cx="2014874" cy="507831"/>
          </a:xfrm>
          <a:prstGeom prst="rect">
            <a:avLst/>
          </a:prstGeom>
          <a:noFill/>
        </p:spPr>
        <p:txBody>
          <a:bodyPr wrap="square" rtlCol="0">
            <a:spAutoFit/>
          </a:bodyPr>
          <a:lstStyle/>
          <a:p>
            <a:pPr algn="ctr"/>
            <a:r>
              <a:rPr lang="en-US" sz="2700" b="1" dirty="0"/>
              <a:t>Inside Data</a:t>
            </a:r>
          </a:p>
        </p:txBody>
      </p:sp>
      <p:sp>
        <p:nvSpPr>
          <p:cNvPr id="37" name="TextBox 36">
            <a:extLst>
              <a:ext uri="{FF2B5EF4-FFF2-40B4-BE49-F238E27FC236}">
                <a16:creationId xmlns:a16="http://schemas.microsoft.com/office/drawing/2014/main" id="{00F32510-DCA2-6141-9331-2C9B8F54F2F1}"/>
              </a:ext>
            </a:extLst>
          </p:cNvPr>
          <p:cNvSpPr txBox="1"/>
          <p:nvPr/>
        </p:nvSpPr>
        <p:spPr>
          <a:xfrm>
            <a:off x="5856682" y="2542265"/>
            <a:ext cx="2014874" cy="923330"/>
          </a:xfrm>
          <a:prstGeom prst="rect">
            <a:avLst/>
          </a:prstGeom>
          <a:noFill/>
        </p:spPr>
        <p:txBody>
          <a:bodyPr wrap="square" rtlCol="0">
            <a:spAutoFit/>
          </a:bodyPr>
          <a:lstStyle/>
          <a:p>
            <a:pPr algn="ctr"/>
            <a:r>
              <a:rPr lang="en-US" sz="2700" b="1" dirty="0"/>
              <a:t>Outside Data</a:t>
            </a:r>
          </a:p>
        </p:txBody>
      </p:sp>
      <p:sp>
        <p:nvSpPr>
          <p:cNvPr id="39" name="TextBox 38">
            <a:extLst>
              <a:ext uri="{FF2B5EF4-FFF2-40B4-BE49-F238E27FC236}">
                <a16:creationId xmlns:a16="http://schemas.microsoft.com/office/drawing/2014/main" id="{C657E962-0F01-2649-94CE-CE29E1FE320B}"/>
              </a:ext>
            </a:extLst>
          </p:cNvPr>
          <p:cNvSpPr txBox="1"/>
          <p:nvPr/>
        </p:nvSpPr>
        <p:spPr>
          <a:xfrm>
            <a:off x="299943" y="1031770"/>
            <a:ext cx="2583934" cy="507831"/>
          </a:xfrm>
          <a:prstGeom prst="rect">
            <a:avLst/>
          </a:prstGeom>
          <a:noFill/>
        </p:spPr>
        <p:txBody>
          <a:bodyPr wrap="square" rtlCol="0">
            <a:spAutoFit/>
          </a:bodyPr>
          <a:lstStyle/>
          <a:p>
            <a:pPr algn="ctr"/>
            <a:r>
              <a:rPr lang="en-US" sz="2700" b="1" dirty="0"/>
              <a:t>Reference Data</a:t>
            </a:r>
          </a:p>
        </p:txBody>
      </p:sp>
      <p:sp>
        <p:nvSpPr>
          <p:cNvPr id="40" name="TextBox 39">
            <a:extLst>
              <a:ext uri="{FF2B5EF4-FFF2-40B4-BE49-F238E27FC236}">
                <a16:creationId xmlns:a16="http://schemas.microsoft.com/office/drawing/2014/main" id="{4A8F08E8-FB64-5C42-A601-1E298B01D89D}"/>
              </a:ext>
            </a:extLst>
          </p:cNvPr>
          <p:cNvSpPr txBox="1"/>
          <p:nvPr/>
        </p:nvSpPr>
        <p:spPr>
          <a:xfrm>
            <a:off x="1591910" y="1435014"/>
            <a:ext cx="1071891" cy="253916"/>
          </a:xfrm>
          <a:prstGeom prst="rect">
            <a:avLst/>
          </a:prstGeom>
          <a:noFill/>
        </p:spPr>
        <p:txBody>
          <a:bodyPr wrap="square" rtlCol="0">
            <a:spAutoFit/>
          </a:bodyPr>
          <a:lstStyle/>
          <a:p>
            <a:pPr algn="r"/>
            <a:r>
              <a:rPr lang="en-US" sz="1050" dirty="0"/>
              <a:t>Pat </a:t>
            </a:r>
            <a:r>
              <a:rPr lang="en-US" sz="1050" dirty="0" err="1"/>
              <a:t>Helland</a:t>
            </a:r>
            <a:endParaRPr lang="en-US" sz="1050" dirty="0"/>
          </a:p>
        </p:txBody>
      </p:sp>
      <p:sp>
        <p:nvSpPr>
          <p:cNvPr id="22" name="TextBox 21">
            <a:extLst>
              <a:ext uri="{FF2B5EF4-FFF2-40B4-BE49-F238E27FC236}">
                <a16:creationId xmlns:a16="http://schemas.microsoft.com/office/drawing/2014/main" id="{1AE7925A-6747-264F-ACD3-65C6AFDFC4B9}"/>
              </a:ext>
            </a:extLst>
          </p:cNvPr>
          <p:cNvSpPr txBox="1"/>
          <p:nvPr/>
        </p:nvSpPr>
        <p:spPr>
          <a:xfrm>
            <a:off x="2322131" y="1711254"/>
            <a:ext cx="1812270" cy="300082"/>
          </a:xfrm>
          <a:prstGeom prst="rect">
            <a:avLst/>
          </a:prstGeom>
          <a:noFill/>
        </p:spPr>
        <p:txBody>
          <a:bodyPr wrap="square" rtlCol="0">
            <a:spAutoFit/>
          </a:bodyPr>
          <a:lstStyle/>
          <a:p>
            <a:r>
              <a:rPr lang="en-US" sz="1350" dirty="0"/>
              <a:t>Compatibility by Policy</a:t>
            </a:r>
          </a:p>
        </p:txBody>
      </p:sp>
      <p:sp>
        <p:nvSpPr>
          <p:cNvPr id="2" name="Slide Number Placeholder 1">
            <a:extLst>
              <a:ext uri="{FF2B5EF4-FFF2-40B4-BE49-F238E27FC236}">
                <a16:creationId xmlns:a16="http://schemas.microsoft.com/office/drawing/2014/main" id="{28BF2045-1980-5C4A-B376-02CD7B77BC6A}"/>
              </a:ext>
            </a:extLst>
          </p:cNvPr>
          <p:cNvSpPr>
            <a:spLocks noGrp="1"/>
          </p:cNvSpPr>
          <p:nvPr>
            <p:ph type="sldNum" sz="quarter" idx="12"/>
          </p:nvPr>
        </p:nvSpPr>
        <p:spPr/>
        <p:txBody>
          <a:bodyPr/>
          <a:lstStyle/>
          <a:p>
            <a:fld id="{AA792DF1-A555-43FA-AD2F-E7EC51E120F1}" type="slidenum">
              <a:rPr lang="en-GB" smtClean="0"/>
              <a:t>167</a:t>
            </a:fld>
            <a:endParaRPr lang="en-GB"/>
          </a:p>
        </p:txBody>
      </p:sp>
    </p:spTree>
    <p:extLst>
      <p:ext uri="{BB962C8B-B14F-4D97-AF65-F5344CB8AC3E}">
        <p14:creationId xmlns:p14="http://schemas.microsoft.com/office/powerpoint/2010/main" val="50385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animBg="1"/>
      <p:bldP spid="27" grpId="0" animBg="1"/>
      <p:bldP spid="35" grpId="0"/>
      <p:bldP spid="3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3" name="Flowchart: Magnetic Disk 12">
            <a:extLst>
              <a:ext uri="{FF2B5EF4-FFF2-40B4-BE49-F238E27FC236}">
                <a16:creationId xmlns:a16="http://schemas.microsoft.com/office/drawing/2014/main" id="{E8D383E7-507A-084E-866E-DC73B3F9C2E2}"/>
              </a:ext>
            </a:extLst>
          </p:cNvPr>
          <p:cNvSpPr/>
          <p:nvPr/>
        </p:nvSpPr>
        <p:spPr>
          <a:xfrm>
            <a:off x="5038212" y="5001458"/>
            <a:ext cx="1419738" cy="363191"/>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Housekeeping Db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3147866" y="5001457"/>
            <a:ext cx="1346808" cy="367699"/>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Ref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1878" y="4275834"/>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090" y="4117573"/>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1624" y="3959311"/>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a:endCxn id="13" idx="1"/>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/reservations/1234 HTTP 1.1</a:t>
            </a:r>
          </a:p>
        </p:txBody>
      </p:sp>
      <p:cxnSp>
        <p:nvCxnSpPr>
          <p:cNvPr id="33" name="Straight Arrow Connector 32">
            <a:extLst>
              <a:ext uri="{FF2B5EF4-FFF2-40B4-BE49-F238E27FC236}">
                <a16:creationId xmlns:a16="http://schemas.microsoft.com/office/drawing/2014/main" id="{5BC8D137-0CFF-124E-BC74-1AD341907C2B}"/>
              </a:ext>
            </a:extLst>
          </p:cNvPr>
          <p:cNvCxnSpPr>
            <a:stCxn id="11" idx="1"/>
            <a:endCxn id="17" idx="1"/>
          </p:cNvCxnSpPr>
          <p:nvPr/>
        </p:nvCxnSpPr>
        <p:spPr>
          <a:xfrm flipH="1">
            <a:off x="3821271" y="3440661"/>
            <a:ext cx="943861" cy="15607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783935-8958-5648-9749-4569B3AE192E}"/>
              </a:ext>
            </a:extLst>
          </p:cNvPr>
          <p:cNvSpPr txBox="1"/>
          <p:nvPr/>
        </p:nvSpPr>
        <p:spPr>
          <a:xfrm>
            <a:off x="4026878" y="3207278"/>
            <a:ext cx="824784" cy="715581"/>
          </a:xfrm>
          <a:prstGeom prst="rect">
            <a:avLst/>
          </a:prstGeom>
          <a:noFill/>
        </p:spPr>
        <p:txBody>
          <a:bodyPr wrap="square" rtlCol="0">
            <a:spAutoFit/>
          </a:bodyPr>
          <a:lstStyle/>
          <a:p>
            <a:r>
              <a:rPr lang="en-US" sz="1350" dirty="0"/>
              <a:t>Read Customer info</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001276" cy="715581"/>
          </a:xfrm>
          <a:prstGeom prst="rect">
            <a:avLst/>
          </a:prstGeom>
          <a:noFill/>
        </p:spPr>
        <p:txBody>
          <a:bodyPr wrap="square" rtlCol="0">
            <a:spAutoFit/>
          </a:bodyPr>
          <a:lstStyle/>
          <a:p>
            <a:r>
              <a:rPr lang="en-US" sz="1350" dirty="0"/>
              <a:t>Read Reservation Details</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4262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552244" y="4577722"/>
            <a:ext cx="269027" cy="54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168</a:t>
            </a:fld>
            <a:endParaRPr lang="en-GB"/>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182855"/>
            <a:ext cx="3322987" cy="415498"/>
          </a:xfrm>
          <a:prstGeom prst="rect">
            <a:avLst/>
          </a:prstGeom>
          <a:noFill/>
        </p:spPr>
        <p:txBody>
          <a:bodyPr wrap="square" rtlCol="0">
            <a:spAutoFit/>
          </a:bodyPr>
          <a:lstStyle/>
          <a:p>
            <a:pPr algn="ctr"/>
            <a:r>
              <a:rPr lang="en-US" sz="2100" dirty="0"/>
              <a:t>Operand Data</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394961" cy="300082"/>
          </a:xfrm>
          <a:prstGeom prst="rect">
            <a:avLst/>
          </a:prstGeom>
          <a:noFill/>
        </p:spPr>
        <p:txBody>
          <a:bodyPr wrap="square" rtlCol="0">
            <a:spAutoFit/>
          </a:bodyPr>
          <a:lstStyle/>
          <a:p>
            <a:r>
              <a:rPr lang="en-US" sz="1350" dirty="0"/>
              <a:t>Housekeeping</a:t>
            </a:r>
          </a:p>
        </p:txBody>
      </p:sp>
    </p:spTree>
    <p:extLst>
      <p:ext uri="{BB962C8B-B14F-4D97-AF65-F5344CB8AC3E}">
        <p14:creationId xmlns:p14="http://schemas.microsoft.com/office/powerpoint/2010/main" val="19853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3 C 0.03229 0.18403 0.05273 0.1956 0.07422 0.20278 C 0.09869 0.21042 0.11901 0.21111 0.13359 0.20695 L 0.20377 0.18843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 0.15324 0.05442 0.15672 C 0.07578 0.15973 0.09271 0.16297 0.10442 0.16598 L 0.16093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 L -0.00013 0.16296 C 0.01016 0.18009 0.02787 0.19977 0.04714 0.21481 C 0.06875 0.23217 0.08803 0.2419 0.1017 0.24398 L 0.16941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Channel Effectiveness</a:t>
            </a:r>
          </a:p>
        </p:txBody>
      </p:sp>
      <p:pic>
        <p:nvPicPr>
          <p:cNvPr id="5" name="Picture 4">
            <a:extLst>
              <a:ext uri="{FF2B5EF4-FFF2-40B4-BE49-F238E27FC236}">
                <a16:creationId xmlns:a16="http://schemas.microsoft.com/office/drawing/2014/main" id="{DDCA2CDF-03A5-7644-AC23-555554F11CA2}"/>
              </a:ext>
            </a:extLst>
          </p:cNvPr>
          <p:cNvPicPr>
            <a:picLocks noChangeAspect="1"/>
          </p:cNvPicPr>
          <p:nvPr/>
        </p:nvPicPr>
        <p:blipFill>
          <a:blip r:embed="rId2"/>
          <a:stretch>
            <a:fillRect/>
          </a:stretch>
        </p:blipFill>
        <p:spPr>
          <a:xfrm>
            <a:off x="3419101" y="2704181"/>
            <a:ext cx="2305799" cy="1449638"/>
          </a:xfrm>
          <a:prstGeom prst="rect">
            <a:avLst/>
          </a:prstGeom>
        </p:spPr>
      </p:pic>
    </p:spTree>
    <p:extLst>
      <p:ext uri="{BB962C8B-B14F-4D97-AF65-F5344CB8AC3E}">
        <p14:creationId xmlns:p14="http://schemas.microsoft.com/office/powerpoint/2010/main" val="244954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17</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31632" y="2715078"/>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29" name="TextBox 28">
            <a:extLst>
              <a:ext uri="{FF2B5EF4-FFF2-40B4-BE49-F238E27FC236}">
                <a16:creationId xmlns:a16="http://schemas.microsoft.com/office/drawing/2014/main" id="{DA5B22D7-B2EF-D749-A806-69A78C389776}"/>
              </a:ext>
            </a:extLst>
          </p:cNvPr>
          <p:cNvSpPr txBox="1"/>
          <p:nvPr/>
        </p:nvSpPr>
        <p:spPr>
          <a:xfrm>
            <a:off x="6831632" y="3693135"/>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5" y="2865119"/>
            <a:ext cx="2248308" cy="7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5352542-F842-F74A-B003-D2334CB2086B}"/>
              </a:ext>
            </a:extLst>
          </p:cNvPr>
          <p:cNvCxnSpPr>
            <a:cxnSpLocks/>
          </p:cNvCxnSpPr>
          <p:nvPr/>
        </p:nvCxnSpPr>
        <p:spPr>
          <a:xfrm flipH="1">
            <a:off x="5433796" y="3840388"/>
            <a:ext cx="1297952" cy="77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59513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FC7DFADB-FB17-2B40-8D0E-457A806FEB51}"/>
              </a:ext>
            </a:extLst>
          </p:cNvPr>
          <p:cNvSpPr/>
          <p:nvPr/>
        </p:nvSpPr>
        <p:spPr>
          <a:xfrm>
            <a:off x="3135617" y="2588814"/>
            <a:ext cx="1189435" cy="16487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a:t>
            </a:r>
          </a:p>
          <a:p>
            <a:pPr algn="ctr"/>
            <a:r>
              <a:rPr lang="en-GB" sz="1350" dirty="0">
                <a:solidFill>
                  <a:schemeClr val="tx1"/>
                </a:solidFill>
              </a:rPr>
              <a:t>Bookings</a:t>
            </a:r>
          </a:p>
        </p:txBody>
      </p:sp>
      <p:sp>
        <p:nvSpPr>
          <p:cNvPr id="5" name="TextBox 4">
            <a:extLst>
              <a:ext uri="{FF2B5EF4-FFF2-40B4-BE49-F238E27FC236}">
                <a16:creationId xmlns:a16="http://schemas.microsoft.com/office/drawing/2014/main" id="{95C3F7C9-563A-7548-B760-9C388070939E}"/>
              </a:ext>
            </a:extLst>
          </p:cNvPr>
          <p:cNvSpPr txBox="1"/>
          <p:nvPr/>
        </p:nvSpPr>
        <p:spPr>
          <a:xfrm>
            <a:off x="3268562" y="27084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9" name="Flowchart: Magnetic Disk 12">
            <a:extLst>
              <a:ext uri="{FF2B5EF4-FFF2-40B4-BE49-F238E27FC236}">
                <a16:creationId xmlns:a16="http://schemas.microsoft.com/office/drawing/2014/main" id="{22335EE9-64EC-A846-B2D8-7B8CC3CFFE0C}"/>
              </a:ext>
            </a:extLst>
          </p:cNvPr>
          <p:cNvSpPr/>
          <p:nvPr/>
        </p:nvSpPr>
        <p:spPr>
          <a:xfrm>
            <a:off x="3310850" y="374083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18" name="Can 17">
            <a:extLst>
              <a:ext uri="{FF2B5EF4-FFF2-40B4-BE49-F238E27FC236}">
                <a16:creationId xmlns:a16="http://schemas.microsoft.com/office/drawing/2014/main" id="{295987C2-B62E-8C4B-ACBE-982D745C80E3}"/>
              </a:ext>
            </a:extLst>
          </p:cNvPr>
          <p:cNvSpPr/>
          <p:nvPr/>
        </p:nvSpPr>
        <p:spPr>
          <a:xfrm>
            <a:off x="3618527" y="436671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170</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E4E76E35-2FB6-B745-9EB9-8E3C2542F13C}"/>
              </a:ext>
            </a:extLst>
          </p:cNvPr>
          <p:cNvSpPr/>
          <p:nvPr/>
        </p:nvSpPr>
        <p:spPr>
          <a:xfrm>
            <a:off x="5071023" y="2565796"/>
            <a:ext cx="1257299"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
        <p:nvSpPr>
          <p:cNvPr id="30" name="TextBox 29">
            <a:extLst>
              <a:ext uri="{FF2B5EF4-FFF2-40B4-BE49-F238E27FC236}">
                <a16:creationId xmlns:a16="http://schemas.microsoft.com/office/drawing/2014/main" id="{282A51FB-7CD1-1A41-A1AB-05291FFD2F90}"/>
              </a:ext>
            </a:extLst>
          </p:cNvPr>
          <p:cNvSpPr txBox="1"/>
          <p:nvPr/>
        </p:nvSpPr>
        <p:spPr>
          <a:xfrm>
            <a:off x="5237900" y="27210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1" name="Flowchart: Magnetic Disk 12">
            <a:extLst>
              <a:ext uri="{FF2B5EF4-FFF2-40B4-BE49-F238E27FC236}">
                <a16:creationId xmlns:a16="http://schemas.microsoft.com/office/drawing/2014/main" id="{B29E19C8-7097-BE43-8771-FD98A1D8A58F}"/>
              </a:ext>
            </a:extLst>
          </p:cNvPr>
          <p:cNvSpPr/>
          <p:nvPr/>
        </p:nvSpPr>
        <p:spPr>
          <a:xfrm>
            <a:off x="5268366" y="375720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7" name="Can 46">
            <a:extLst>
              <a:ext uri="{FF2B5EF4-FFF2-40B4-BE49-F238E27FC236}">
                <a16:creationId xmlns:a16="http://schemas.microsoft.com/office/drawing/2014/main" id="{C52034C2-A30E-4D40-88F6-2914DF266DC1}"/>
              </a:ext>
            </a:extLst>
          </p:cNvPr>
          <p:cNvSpPr/>
          <p:nvPr/>
        </p:nvSpPr>
        <p:spPr>
          <a:xfrm>
            <a:off x="5691912" y="437198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59" name="Straight Arrow Connector 58">
            <a:extLst>
              <a:ext uri="{FF2B5EF4-FFF2-40B4-BE49-F238E27FC236}">
                <a16:creationId xmlns:a16="http://schemas.microsoft.com/office/drawing/2014/main" id="{D59BE08D-810D-1942-AEE6-2A73625DFD20}"/>
              </a:ext>
            </a:extLst>
          </p:cNvPr>
          <p:cNvCxnSpPr>
            <a:cxnSpLocks/>
            <a:stCxn id="51" idx="2"/>
            <a:endCxn id="28" idx="0"/>
          </p:cNvCxnSpPr>
          <p:nvPr/>
        </p:nvCxnSpPr>
        <p:spPr>
          <a:xfrm>
            <a:off x="4202574" y="1487422"/>
            <a:ext cx="1497099" cy="107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03F6336-53C3-FA45-9D2C-CD75B5190D3C}"/>
              </a:ext>
            </a:extLst>
          </p:cNvPr>
          <p:cNvSpPr txBox="1"/>
          <p:nvPr/>
        </p:nvSpPr>
        <p:spPr>
          <a:xfrm rot="16200000">
            <a:off x="-820410" y="3237632"/>
            <a:ext cx="2799875" cy="415498"/>
          </a:xfrm>
          <a:prstGeom prst="rect">
            <a:avLst/>
          </a:prstGeom>
          <a:noFill/>
        </p:spPr>
        <p:txBody>
          <a:bodyPr wrap="square" rtlCol="0">
            <a:spAutoFit/>
          </a:bodyPr>
          <a:lstStyle/>
          <a:p>
            <a:pPr algn="ctr"/>
            <a:r>
              <a:rPr lang="en-US" sz="2100" dirty="0"/>
              <a:t>Channel Effectiveness</a:t>
            </a:r>
          </a:p>
        </p:txBody>
      </p:sp>
      <p:cxnSp>
        <p:nvCxnSpPr>
          <p:cNvPr id="64" name="Straight Arrow Connector 63">
            <a:extLst>
              <a:ext uri="{FF2B5EF4-FFF2-40B4-BE49-F238E27FC236}">
                <a16:creationId xmlns:a16="http://schemas.microsoft.com/office/drawing/2014/main" id="{E33D52B5-8D81-DE47-A5EE-AA9DCC995C2B}"/>
              </a:ext>
            </a:extLst>
          </p:cNvPr>
          <p:cNvCxnSpPr>
            <a:cxnSpLocks/>
          </p:cNvCxnSpPr>
          <p:nvPr/>
        </p:nvCxnSpPr>
        <p:spPr>
          <a:xfrm>
            <a:off x="4202574" y="1464339"/>
            <a:ext cx="85724" cy="1123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9636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ED08B3-5C20-3749-A084-527FCF22989F}"/>
              </a:ext>
            </a:extLst>
          </p:cNvPr>
          <p:cNvSpPr/>
          <p:nvPr/>
        </p:nvSpPr>
        <p:spPr>
          <a:xfrm>
            <a:off x="2577258" y="2233707"/>
            <a:ext cx="4921908" cy="33132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D332FDA-7660-1344-9072-CC7C055E157F}"/>
              </a:ext>
            </a:extLst>
          </p:cNvPr>
          <p:cNvSpPr/>
          <p:nvPr/>
        </p:nvSpPr>
        <p:spPr>
          <a:xfrm>
            <a:off x="4765131" y="2401640"/>
            <a:ext cx="1875385" cy="20780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Web</a:t>
            </a:r>
          </a:p>
        </p:txBody>
      </p:sp>
      <p:sp>
        <p:nvSpPr>
          <p:cNvPr id="17" name="Flowchart: Magnetic Disk 12">
            <a:extLst>
              <a:ext uri="{FF2B5EF4-FFF2-40B4-BE49-F238E27FC236}">
                <a16:creationId xmlns:a16="http://schemas.microsoft.com/office/drawing/2014/main" id="{A9DE54B8-F83B-8844-B0C3-AA74AE8DE477}"/>
              </a:ext>
            </a:extLst>
          </p:cNvPr>
          <p:cNvSpPr/>
          <p:nvPr/>
        </p:nvSpPr>
        <p:spPr>
          <a:xfrm>
            <a:off x="4843803" y="4964431"/>
            <a:ext cx="1614147" cy="55207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Effectiveness Db</a:t>
            </a:r>
          </a:p>
        </p:txBody>
      </p:sp>
      <p:sp>
        <p:nvSpPr>
          <p:cNvPr id="18" name="Rectangle 17">
            <a:extLst>
              <a:ext uri="{FF2B5EF4-FFF2-40B4-BE49-F238E27FC236}">
                <a16:creationId xmlns:a16="http://schemas.microsoft.com/office/drawing/2014/main" id="{660F75B8-67E5-694D-A68A-3AE578840FF6}"/>
              </a:ext>
            </a:extLst>
          </p:cNvPr>
          <p:cNvSpPr/>
          <p:nvPr/>
        </p:nvSpPr>
        <p:spPr>
          <a:xfrm>
            <a:off x="2898239" y="3899775"/>
            <a:ext cx="1128639" cy="6942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Worker</a:t>
            </a:r>
          </a:p>
        </p:txBody>
      </p:sp>
      <p:pic>
        <p:nvPicPr>
          <p:cNvPr id="20" name="Graphic 19" descr="Envelope">
            <a:extLst>
              <a:ext uri="{FF2B5EF4-FFF2-40B4-BE49-F238E27FC236}">
                <a16:creationId xmlns:a16="http://schemas.microsoft.com/office/drawing/2014/main" id="{AD71B51A-0253-3F4A-921E-68FCF961E9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6222" y="3357520"/>
            <a:ext cx="542255" cy="542255"/>
          </a:xfrm>
          <a:prstGeom prst="rect">
            <a:avLst/>
          </a:prstGeom>
        </p:spPr>
      </p:pic>
      <p:pic>
        <p:nvPicPr>
          <p:cNvPr id="21" name="Graphic 20" descr="Envelope">
            <a:extLst>
              <a:ext uri="{FF2B5EF4-FFF2-40B4-BE49-F238E27FC236}">
                <a16:creationId xmlns:a16="http://schemas.microsoft.com/office/drawing/2014/main" id="{BC2B0E3F-C125-0B43-B206-CE76833B29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3434" y="3199259"/>
            <a:ext cx="542255" cy="542255"/>
          </a:xfrm>
          <a:prstGeom prst="rect">
            <a:avLst/>
          </a:prstGeom>
        </p:spPr>
      </p:pic>
      <p:pic>
        <p:nvPicPr>
          <p:cNvPr id="22" name="Graphic 21" descr="Envelope">
            <a:extLst>
              <a:ext uri="{FF2B5EF4-FFF2-40B4-BE49-F238E27FC236}">
                <a16:creationId xmlns:a16="http://schemas.microsoft.com/office/drawing/2014/main" id="{D742FAF4-F858-4946-BB8F-DD7C1566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968" y="3040998"/>
            <a:ext cx="542255" cy="542255"/>
          </a:xfrm>
          <a:prstGeom prst="rect">
            <a:avLst/>
          </a:prstGeom>
        </p:spPr>
      </p:pic>
      <p:cxnSp>
        <p:nvCxnSpPr>
          <p:cNvPr id="24" name="Straight Arrow Connector 23">
            <a:extLst>
              <a:ext uri="{FF2B5EF4-FFF2-40B4-BE49-F238E27FC236}">
                <a16:creationId xmlns:a16="http://schemas.microsoft.com/office/drawing/2014/main" id="{1D36A870-4BED-6B40-9A06-3A7985FAFC81}"/>
              </a:ext>
            </a:extLst>
          </p:cNvPr>
          <p:cNvCxnSpPr>
            <a:cxnSpLocks/>
          </p:cNvCxnSpPr>
          <p:nvPr/>
        </p:nvCxnSpPr>
        <p:spPr>
          <a:xfrm>
            <a:off x="5257800" y="1516673"/>
            <a:ext cx="0" cy="12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406A9C-4E38-484F-8189-2FFE7A706A10}"/>
              </a:ext>
            </a:extLst>
          </p:cNvPr>
          <p:cNvCxnSpPr>
            <a:cxnSpLocks/>
            <a:stCxn id="11" idx="2"/>
          </p:cNvCxnSpPr>
          <p:nvPr/>
        </p:nvCxnSpPr>
        <p:spPr>
          <a:xfrm>
            <a:off x="5702824" y="4479682"/>
            <a:ext cx="45257" cy="521777"/>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172913-799E-B94D-A8F5-3508318E8419}"/>
              </a:ext>
            </a:extLst>
          </p:cNvPr>
          <p:cNvSpPr txBox="1"/>
          <p:nvPr/>
        </p:nvSpPr>
        <p:spPr>
          <a:xfrm>
            <a:off x="5038212" y="1190888"/>
            <a:ext cx="3059722" cy="253916"/>
          </a:xfrm>
          <a:prstGeom prst="rect">
            <a:avLst/>
          </a:prstGeom>
          <a:noFill/>
          <a:ln>
            <a:solidFill>
              <a:schemeClr val="accent1"/>
            </a:solidFill>
          </a:ln>
        </p:spPr>
        <p:txBody>
          <a:bodyPr wrap="square" rtlCol="0">
            <a:spAutoFit/>
          </a:bodyPr>
          <a:lstStyle/>
          <a:p>
            <a:r>
              <a:rPr lang="en-US" sz="1050" dirty="0"/>
              <a:t>GET /channel/1234 HTTP 1.1</a:t>
            </a:r>
          </a:p>
        </p:txBody>
      </p:sp>
      <p:sp>
        <p:nvSpPr>
          <p:cNvPr id="35" name="TextBox 34">
            <a:extLst>
              <a:ext uri="{FF2B5EF4-FFF2-40B4-BE49-F238E27FC236}">
                <a16:creationId xmlns:a16="http://schemas.microsoft.com/office/drawing/2014/main" id="{1442EFED-68C2-4344-BB52-7BA42552872D}"/>
              </a:ext>
            </a:extLst>
          </p:cNvPr>
          <p:cNvSpPr txBox="1"/>
          <p:nvPr/>
        </p:nvSpPr>
        <p:spPr>
          <a:xfrm>
            <a:off x="5154681" y="4219774"/>
            <a:ext cx="1303270" cy="507831"/>
          </a:xfrm>
          <a:prstGeom prst="rect">
            <a:avLst/>
          </a:prstGeom>
          <a:noFill/>
        </p:spPr>
        <p:txBody>
          <a:bodyPr wrap="square" rtlCol="0">
            <a:spAutoFit/>
          </a:bodyPr>
          <a:lstStyle/>
          <a:p>
            <a:r>
              <a:rPr lang="en-US" sz="1350" dirty="0"/>
              <a:t>Read Effectiveness </a:t>
            </a:r>
          </a:p>
        </p:txBody>
      </p:sp>
      <p:sp>
        <p:nvSpPr>
          <p:cNvPr id="37" name="TextBox 36">
            <a:extLst>
              <a:ext uri="{FF2B5EF4-FFF2-40B4-BE49-F238E27FC236}">
                <a16:creationId xmlns:a16="http://schemas.microsoft.com/office/drawing/2014/main" id="{0E9AF5AF-F7ED-8444-B574-E41FF43CF0FA}"/>
              </a:ext>
            </a:extLst>
          </p:cNvPr>
          <p:cNvSpPr txBox="1"/>
          <p:nvPr/>
        </p:nvSpPr>
        <p:spPr>
          <a:xfrm>
            <a:off x="650335" y="1190887"/>
            <a:ext cx="2515116" cy="923330"/>
          </a:xfrm>
          <a:prstGeom prst="rect">
            <a:avLst/>
          </a:prstGeom>
          <a:noFill/>
        </p:spPr>
        <p:txBody>
          <a:bodyPr wrap="square" rtlCol="0">
            <a:spAutoFit/>
          </a:bodyPr>
          <a:lstStyle/>
          <a:p>
            <a:pPr algn="ctr"/>
            <a:r>
              <a:rPr lang="en-US" sz="2700" b="1" dirty="0"/>
              <a:t>Event Carried </a:t>
            </a:r>
          </a:p>
          <a:p>
            <a:pPr algn="ctr"/>
            <a:r>
              <a:rPr lang="en-US" sz="2700" b="1" dirty="0"/>
              <a:t>State Transfer</a:t>
            </a:r>
          </a:p>
        </p:txBody>
      </p:sp>
      <p:sp>
        <p:nvSpPr>
          <p:cNvPr id="38" name="TextBox 37">
            <a:extLst>
              <a:ext uri="{FF2B5EF4-FFF2-40B4-BE49-F238E27FC236}">
                <a16:creationId xmlns:a16="http://schemas.microsoft.com/office/drawing/2014/main" id="{6F7DCE2C-638C-CA4B-BAFF-FDFFFD4C6258}"/>
              </a:ext>
            </a:extLst>
          </p:cNvPr>
          <p:cNvSpPr txBox="1"/>
          <p:nvPr/>
        </p:nvSpPr>
        <p:spPr>
          <a:xfrm>
            <a:off x="650335" y="2057589"/>
            <a:ext cx="1201153" cy="253916"/>
          </a:xfrm>
          <a:prstGeom prst="rect">
            <a:avLst/>
          </a:prstGeom>
          <a:noFill/>
        </p:spPr>
        <p:txBody>
          <a:bodyPr wrap="square" rtlCol="0">
            <a:spAutoFit/>
          </a:bodyPr>
          <a:lstStyle/>
          <a:p>
            <a:pPr algn="r"/>
            <a:r>
              <a:rPr lang="en-US" sz="1050" dirty="0"/>
              <a:t>Martin Fowler</a:t>
            </a:r>
          </a:p>
        </p:txBody>
      </p:sp>
      <p:sp>
        <p:nvSpPr>
          <p:cNvPr id="23" name="Rectangle 22">
            <a:extLst>
              <a:ext uri="{FF2B5EF4-FFF2-40B4-BE49-F238E27FC236}">
                <a16:creationId xmlns:a16="http://schemas.microsoft.com/office/drawing/2014/main" id="{C0053657-6570-0A47-8717-F388B6B859A6}"/>
              </a:ext>
            </a:extLst>
          </p:cNvPr>
          <p:cNvSpPr/>
          <p:nvPr/>
        </p:nvSpPr>
        <p:spPr>
          <a:xfrm>
            <a:off x="733702" y="2514235"/>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Bookings</a:t>
            </a:r>
          </a:p>
        </p:txBody>
      </p:sp>
      <p:cxnSp>
        <p:nvCxnSpPr>
          <p:cNvPr id="26" name="Straight Arrow Connector 25">
            <a:extLst>
              <a:ext uri="{FF2B5EF4-FFF2-40B4-BE49-F238E27FC236}">
                <a16:creationId xmlns:a16="http://schemas.microsoft.com/office/drawing/2014/main" id="{BEA22A1C-0E8F-3841-93A9-BD929FD38CD4}"/>
              </a:ext>
            </a:extLst>
          </p:cNvPr>
          <p:cNvCxnSpPr>
            <a:cxnSpLocks/>
            <a:endCxn id="17" idx="0"/>
          </p:cNvCxnSpPr>
          <p:nvPr/>
        </p:nvCxnSpPr>
        <p:spPr>
          <a:xfrm>
            <a:off x="3456576" y="4647615"/>
            <a:ext cx="2194301" cy="5008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55A9EDA-3A76-B048-B68F-D4D77F2EB1FA}"/>
              </a:ext>
            </a:extLst>
          </p:cNvPr>
          <p:cNvSpPr>
            <a:spLocks noGrp="1"/>
          </p:cNvSpPr>
          <p:nvPr>
            <p:ph type="sldNum" sz="quarter" idx="12"/>
          </p:nvPr>
        </p:nvSpPr>
        <p:spPr/>
        <p:txBody>
          <a:bodyPr/>
          <a:lstStyle/>
          <a:p>
            <a:fld id="{AA792DF1-A555-43FA-AD2F-E7EC51E120F1}" type="slidenum">
              <a:rPr lang="en-GB" smtClean="0"/>
              <a:t>171</a:t>
            </a:fld>
            <a:endParaRPr lang="en-GB" dirty="0"/>
          </a:p>
        </p:txBody>
      </p:sp>
      <p:sp>
        <p:nvSpPr>
          <p:cNvPr id="27" name="TextBox 26">
            <a:extLst>
              <a:ext uri="{FF2B5EF4-FFF2-40B4-BE49-F238E27FC236}">
                <a16:creationId xmlns:a16="http://schemas.microsoft.com/office/drawing/2014/main" id="{51F2E503-868C-1640-99DA-6D1333A9CA66}"/>
              </a:ext>
            </a:extLst>
          </p:cNvPr>
          <p:cNvSpPr txBox="1"/>
          <p:nvPr/>
        </p:nvSpPr>
        <p:spPr>
          <a:xfrm rot="5400000">
            <a:off x="6546374" y="3021272"/>
            <a:ext cx="3322987" cy="738664"/>
          </a:xfrm>
          <a:prstGeom prst="rect">
            <a:avLst/>
          </a:prstGeom>
          <a:noFill/>
        </p:spPr>
        <p:txBody>
          <a:bodyPr wrap="square" rtlCol="0">
            <a:spAutoFit/>
          </a:bodyPr>
          <a:lstStyle/>
          <a:p>
            <a:pPr algn="ctr"/>
            <a:r>
              <a:rPr lang="en-US" sz="2100" dirty="0"/>
              <a:t>Composite View Model/Historic Artefacts</a:t>
            </a:r>
          </a:p>
        </p:txBody>
      </p:sp>
      <p:sp>
        <p:nvSpPr>
          <p:cNvPr id="5" name="TextBox 4">
            <a:extLst>
              <a:ext uri="{FF2B5EF4-FFF2-40B4-BE49-F238E27FC236}">
                <a16:creationId xmlns:a16="http://schemas.microsoft.com/office/drawing/2014/main" id="{D2D7BBFE-2333-E443-B9E5-AF707E822771}"/>
              </a:ext>
            </a:extLst>
          </p:cNvPr>
          <p:cNvSpPr txBox="1"/>
          <p:nvPr/>
        </p:nvSpPr>
        <p:spPr>
          <a:xfrm>
            <a:off x="2898239" y="2514234"/>
            <a:ext cx="1480631" cy="507831"/>
          </a:xfrm>
          <a:prstGeom prst="rect">
            <a:avLst/>
          </a:prstGeom>
          <a:noFill/>
        </p:spPr>
        <p:txBody>
          <a:bodyPr wrap="square" rtlCol="0">
            <a:spAutoFit/>
          </a:bodyPr>
          <a:lstStyle/>
          <a:p>
            <a:r>
              <a:rPr lang="en-US" sz="1350" dirty="0"/>
              <a:t>Channel Effectiveness</a:t>
            </a:r>
          </a:p>
        </p:txBody>
      </p:sp>
      <p:pic>
        <p:nvPicPr>
          <p:cNvPr id="28" name="Graphic 27" descr="Envelope">
            <a:extLst>
              <a:ext uri="{FF2B5EF4-FFF2-40B4-BE49-F238E27FC236}">
                <a16:creationId xmlns:a16="http://schemas.microsoft.com/office/drawing/2014/main" id="{E5772A39-2F1E-9244-89E2-89BDBA486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2445" y="5004667"/>
            <a:ext cx="542255" cy="542255"/>
          </a:xfrm>
          <a:prstGeom prst="rect">
            <a:avLst/>
          </a:prstGeom>
        </p:spPr>
      </p:pic>
      <p:pic>
        <p:nvPicPr>
          <p:cNvPr id="29" name="Graphic 28" descr="Envelope">
            <a:extLst>
              <a:ext uri="{FF2B5EF4-FFF2-40B4-BE49-F238E27FC236}">
                <a16:creationId xmlns:a16="http://schemas.microsoft.com/office/drawing/2014/main" id="{72BEBCA5-7694-5F45-B6EF-F32ED22E7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9657" y="4846406"/>
            <a:ext cx="542255" cy="542255"/>
          </a:xfrm>
          <a:prstGeom prst="rect">
            <a:avLst/>
          </a:prstGeom>
        </p:spPr>
      </p:pic>
      <p:pic>
        <p:nvPicPr>
          <p:cNvPr id="31" name="Graphic 30" descr="Envelope">
            <a:extLst>
              <a:ext uri="{FF2B5EF4-FFF2-40B4-BE49-F238E27FC236}">
                <a16:creationId xmlns:a16="http://schemas.microsoft.com/office/drawing/2014/main" id="{4E582268-908A-2F40-9DDB-62EC2C1C77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191" y="4688145"/>
            <a:ext cx="542255" cy="542255"/>
          </a:xfrm>
          <a:prstGeom prst="rect">
            <a:avLst/>
          </a:prstGeom>
        </p:spPr>
      </p:pic>
      <p:sp>
        <p:nvSpPr>
          <p:cNvPr id="32" name="Rectangle 31">
            <a:extLst>
              <a:ext uri="{FF2B5EF4-FFF2-40B4-BE49-F238E27FC236}">
                <a16:creationId xmlns:a16="http://schemas.microsoft.com/office/drawing/2014/main" id="{81CD299A-19EA-EB4C-900A-BC3337D308C4}"/>
              </a:ext>
            </a:extLst>
          </p:cNvPr>
          <p:cNvSpPr/>
          <p:nvPr/>
        </p:nvSpPr>
        <p:spPr>
          <a:xfrm>
            <a:off x="739926" y="4161382"/>
            <a:ext cx="1331063" cy="11396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Channel Manager</a:t>
            </a:r>
          </a:p>
        </p:txBody>
      </p:sp>
    </p:spTree>
    <p:extLst>
      <p:ext uri="{BB962C8B-B14F-4D97-AF65-F5344CB8AC3E}">
        <p14:creationId xmlns:p14="http://schemas.microsoft.com/office/powerpoint/2010/main" val="13169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4284 0.11111 L 0.01953 0.17129 C 0.03229 0.18403 0.05274 0.1956 0.07422 0.20278 C 0.0987 0.21041 0.11901 0.21111 0.1336 0.20671 L 0.20378 0.18842 " pathEditMode="relative" rAng="600000" ptsTypes="AAAAA">
                                      <p:cBhvr>
                                        <p:cTn id="6" dur="2000" fill="hold"/>
                                        <p:tgtEl>
                                          <p:spTgt spid="20"/>
                                        </p:tgtEl>
                                        <p:attrNameLst>
                                          <p:attrName>ppt_x</p:attrName>
                                          <p:attrName>ppt_y</p:attrName>
                                        </p:attrNameLst>
                                      </p:cBhvr>
                                      <p:rCtr x="12057" y="6528"/>
                                    </p:animMotion>
                                  </p:childTnLst>
                                  <p:subTnLst>
                                    <p:set>
                                      <p:cBhvr override="childStyle">
                                        <p:cTn dur="1" fill="hold" display="0" masterRel="sameClick" afterEffect="1">
                                          <p:stCondLst>
                                            <p:cond evt="end" delay="0">
                                              <p:tn val="5"/>
                                            </p:cond>
                                          </p:stCondLst>
                                        </p:cTn>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5104 0.14792 L 0.00612 0.15093 C 0.0181 0.15116 0.03581 0.15324 0.05443 0.15671 C 0.07578 0.15972 0.09271 0.16296 0.10443 0.16597 L 0.16081 0.18056 " pathEditMode="relative" rAng="300000" ptsTypes="AAAAA">
                                      <p:cBhvr>
                                        <p:cTn id="10" dur="2000" fill="hold"/>
                                        <p:tgtEl>
                                          <p:spTgt spid="21"/>
                                        </p:tgtEl>
                                        <p:attrNameLst>
                                          <p:attrName>ppt_x</p:attrName>
                                          <p:attrName>ppt_y</p:attrName>
                                        </p:attrNameLst>
                                      </p:cBhvr>
                                      <p:rCtr x="10612" y="1250"/>
                                    </p:animMotion>
                                  </p:childTnLst>
                                  <p:subTnLst>
                                    <p:set>
                                      <p:cBhvr override="childStyle">
                                        <p:cTn dur="1" fill="hold" display="0" masterRel="sameClick" afterEffect="1">
                                          <p:stCondLst>
                                            <p:cond evt="end" delay="0">
                                              <p:tn val="9"/>
                                            </p:cond>
                                          </p:stCondLst>
                                        </p:cTn>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5026 0.08241 L -4.16667E-7 0.16297 C 0.01016 0.1801 0.028 0.19977 0.04714 0.21482 C 0.06875 0.23218 0.08815 0.2419 0.10169 0.24399 L 0.1694 0.25625 " pathEditMode="relative" rAng="1440000" ptsTypes="AAAAA">
                                      <p:cBhvr>
                                        <p:cTn id="14" dur="2000" fill="hold"/>
                                        <p:tgtEl>
                                          <p:spTgt spid="22"/>
                                        </p:tgtEl>
                                        <p:attrNameLst>
                                          <p:attrName>ppt_x</p:attrName>
                                          <p:attrName>ppt_y</p:attrName>
                                        </p:attrNameLst>
                                      </p:cBhvr>
                                      <p:rCtr x="10404" y="10995"/>
                                    </p:animMotion>
                                  </p:childTnLst>
                                  <p:subTnLst>
                                    <p:set>
                                      <p:cBhvr override="childStyle">
                                        <p:cTn dur="1" fill="hold" display="0" masterRel="sameClick" afterEffect="1">
                                          <p:stCondLst>
                                            <p:cond evt="end" delay="0">
                                              <p:tn val="13"/>
                                            </p:cond>
                                          </p:stCondLst>
                                        </p:cTn>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4.16667E-6 4.07407E-6 L 0.06927 0.02731 C 0.08359 0.03333 0.10507 0.03472 0.12669 0.03078 C 0.15143 0.02615 0.17109 0.01689 0.18437 0.00555 L 0.24882 -0.04653 " pathEditMode="relative" rAng="21240000" ptsTypes="AAAAA">
                                      <p:cBhvr>
                                        <p:cTn id="18" dur="2000" fill="hold"/>
                                        <p:tgtEl>
                                          <p:spTgt spid="28"/>
                                        </p:tgtEl>
                                        <p:attrNameLst>
                                          <p:attrName>ppt_x</p:attrName>
                                          <p:attrName>ppt_y</p:attrName>
                                        </p:attrNameLst>
                                      </p:cBhvr>
                                      <p:rCtr x="12604" y="370"/>
                                    </p:animMotion>
                                  </p:childTnLst>
                                  <p:subTnLst>
                                    <p:set>
                                      <p:cBhvr override="childStyle">
                                        <p:cTn dur="1" fill="hold" display="0" masterRel="sameClick" afterEffect="1">
                                          <p:stCondLst>
                                            <p:cond evt="end" delay="0">
                                              <p:tn val="17"/>
                                            </p:cond>
                                          </p:stCondLst>
                                        </p:cTn>
                                        <p:tgtEl>
                                          <p:spTgt spid="2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4257 -0.025 L 0.01094 0.10556 C 0.02188 0.14144 0.03959 0.15903 0.05951 0.15208 C 0.08151 0.16065 0.1 0.14861 0.11355 0.12639 L 0.17852 0.01435 " pathEditMode="relative" rAng="300000" ptsTypes="AAAAA">
                                      <p:cBhvr>
                                        <p:cTn id="22" dur="2000" fill="hold"/>
                                        <p:tgtEl>
                                          <p:spTgt spid="29"/>
                                        </p:tgtEl>
                                        <p:attrNameLst>
                                          <p:attrName>ppt_x</p:attrName>
                                          <p:attrName>ppt_y</p:attrName>
                                        </p:attrNameLst>
                                      </p:cBhvr>
                                      <p:rCtr x="10664" y="9977"/>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776 0.02963 L 0.09987 0.07639 C 0.11276 0.08681 0.13307 0.09514 0.15404 0.09861 C 0.17774 0.10255 0.19779 0.10047 0.21094 0.09445 L 0.27722 0.06667 " pathEditMode="relative" rAng="300000" ptsTypes="AAAAA">
                                      <p:cBhvr>
                                        <p:cTn id="26" dur="2000" fill="hold"/>
                                        <p:tgtEl>
                                          <p:spTgt spid="31"/>
                                        </p:tgtEl>
                                        <p:attrNameLst>
                                          <p:attrName>ppt_x</p:attrName>
                                          <p:attrName>ppt_y</p:attrName>
                                        </p:attrNameLst>
                                      </p:cBhvr>
                                      <p:rCtr x="11849" y="4375"/>
                                    </p:animMotion>
                                  </p:childTnLst>
                                  <p:subTnLst>
                                    <p:set>
                                      <p:cBhvr override="childStyle">
                                        <p:cTn dur="1" fill="hold" display="0" masterRel="sameClick" afterEffect="1">
                                          <p:stCondLst>
                                            <p:cond evt="end" delay="0">
                                              <p:tn val="25"/>
                                            </p:cond>
                                          </p:stCondLst>
                                        </p:cTn>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F9F6C-5116-7648-BEB0-44040FEF01A9}"/>
              </a:ext>
            </a:extLst>
          </p:cNvPr>
          <p:cNvSpPr txBox="1"/>
          <p:nvPr/>
        </p:nvSpPr>
        <p:spPr>
          <a:xfrm>
            <a:off x="2941440" y="4936979"/>
            <a:ext cx="3739753" cy="553998"/>
          </a:xfrm>
          <a:prstGeom prst="rect">
            <a:avLst/>
          </a:prstGeom>
          <a:noFill/>
        </p:spPr>
        <p:txBody>
          <a:bodyPr wrap="square" rtlCol="0">
            <a:spAutoFit/>
          </a:bodyPr>
          <a:lstStyle/>
          <a:p>
            <a:r>
              <a:rPr lang="en-US" sz="3000" dirty="0"/>
              <a:t>Hotel Group Search</a:t>
            </a:r>
          </a:p>
        </p:txBody>
      </p:sp>
      <p:pic>
        <p:nvPicPr>
          <p:cNvPr id="3" name="Picture 2">
            <a:extLst>
              <a:ext uri="{FF2B5EF4-FFF2-40B4-BE49-F238E27FC236}">
                <a16:creationId xmlns:a16="http://schemas.microsoft.com/office/drawing/2014/main" id="{C8796159-CD76-DA47-AEFE-D5825A10DC36}"/>
              </a:ext>
            </a:extLst>
          </p:cNvPr>
          <p:cNvPicPr>
            <a:picLocks noChangeAspect="1"/>
          </p:cNvPicPr>
          <p:nvPr/>
        </p:nvPicPr>
        <p:blipFill>
          <a:blip r:embed="rId2"/>
          <a:stretch>
            <a:fillRect/>
          </a:stretch>
        </p:blipFill>
        <p:spPr>
          <a:xfrm>
            <a:off x="3446100" y="2253060"/>
            <a:ext cx="2251800" cy="2351880"/>
          </a:xfrm>
          <a:prstGeom prst="rect">
            <a:avLst/>
          </a:prstGeom>
        </p:spPr>
      </p:pic>
    </p:spTree>
    <p:extLst>
      <p:ext uri="{BB962C8B-B14F-4D97-AF65-F5344CB8AC3E}">
        <p14:creationId xmlns:p14="http://schemas.microsoft.com/office/powerpoint/2010/main" val="22316497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23832-1FEC-574F-B746-E236CFDC5BEB}"/>
              </a:ext>
            </a:extLst>
          </p:cNvPr>
          <p:cNvSpPr/>
          <p:nvPr/>
        </p:nvSpPr>
        <p:spPr>
          <a:xfrm>
            <a:off x="943287" y="5023115"/>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664346" y="5151940"/>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662930" y="2587722"/>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875831" y="2738940"/>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4233018" y="436513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915144"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5126118" y="1183827"/>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4" name="TextBox 23">
            <a:extLst>
              <a:ext uri="{FF2B5EF4-FFF2-40B4-BE49-F238E27FC236}">
                <a16:creationId xmlns:a16="http://schemas.microsoft.com/office/drawing/2014/main" id="{41A8A3F6-FB5A-3543-A3B8-96DCB7EB25A1}"/>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173</a:t>
            </a:fld>
            <a:endParaRPr lang="en-GB"/>
          </a:p>
        </p:txBody>
      </p:sp>
      <p:sp>
        <p:nvSpPr>
          <p:cNvPr id="26" name="Rectangle 25">
            <a:extLst>
              <a:ext uri="{FF2B5EF4-FFF2-40B4-BE49-F238E27FC236}">
                <a16:creationId xmlns:a16="http://schemas.microsoft.com/office/drawing/2014/main" id="{0402FDBE-A0A2-CB43-9FFB-A8CCAC0F6E75}"/>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4BE0A56D-419B-BA42-B851-FF91EB0FEB6E}"/>
              </a:ext>
            </a:extLst>
          </p:cNvPr>
          <p:cNvSpPr/>
          <p:nvPr/>
        </p:nvSpPr>
        <p:spPr>
          <a:xfrm>
            <a:off x="5174707" y="2584381"/>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5338302" y="2726361"/>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5357156" y="376803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717775" y="43640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9" name="Straight Connector 48">
            <a:extLst>
              <a:ext uri="{FF2B5EF4-FFF2-40B4-BE49-F238E27FC236}">
                <a16:creationId xmlns:a16="http://schemas.microsoft.com/office/drawing/2014/main" id="{6484C4CA-990A-FC40-91DF-D3E4FFAC981F}"/>
              </a:ext>
            </a:extLst>
          </p:cNvPr>
          <p:cNvCxnSpPr/>
          <p:nvPr/>
        </p:nvCxnSpPr>
        <p:spPr>
          <a:xfrm>
            <a:off x="1007572" y="1674935"/>
            <a:ext cx="775750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E8357F-EB6D-7445-A648-BE9E96F1E9FB}"/>
              </a:ext>
            </a:extLst>
          </p:cNvPr>
          <p:cNvSpPr txBox="1"/>
          <p:nvPr/>
        </p:nvSpPr>
        <p:spPr>
          <a:xfrm>
            <a:off x="7532317" y="1427902"/>
            <a:ext cx="1065882" cy="300082"/>
          </a:xfrm>
          <a:prstGeom prst="rect">
            <a:avLst/>
          </a:prstGeom>
          <a:noFill/>
        </p:spPr>
        <p:txBody>
          <a:bodyPr wrap="square" rtlCol="0">
            <a:spAutoFit/>
          </a:bodyPr>
          <a:lstStyle/>
          <a:p>
            <a:pPr algn="ctr"/>
            <a:r>
              <a:rPr lang="en-US" sz="1350" dirty="0"/>
              <a:t>Perimeter</a:t>
            </a:r>
          </a:p>
        </p:txBody>
      </p:sp>
      <p:sp>
        <p:nvSpPr>
          <p:cNvPr id="51" name="TextBox 50">
            <a:extLst>
              <a:ext uri="{FF2B5EF4-FFF2-40B4-BE49-F238E27FC236}">
                <a16:creationId xmlns:a16="http://schemas.microsoft.com/office/drawing/2014/main" id="{AE31AFA4-C107-CD48-8A57-B6FE1B9D656D}"/>
              </a:ext>
            </a:extLst>
          </p:cNvPr>
          <p:cNvSpPr txBox="1"/>
          <p:nvPr/>
        </p:nvSpPr>
        <p:spPr>
          <a:xfrm>
            <a:off x="3740802" y="1187340"/>
            <a:ext cx="923544" cy="300082"/>
          </a:xfrm>
          <a:prstGeom prst="rect">
            <a:avLst/>
          </a:prstGeom>
          <a:pattFill prst="dashVert">
            <a:fgClr>
              <a:schemeClr val="accent1"/>
            </a:fgClr>
            <a:bgClr>
              <a:schemeClr val="bg1"/>
            </a:bgClr>
          </a:pattFill>
          <a:ln>
            <a:solidFill>
              <a:schemeClr val="accent1"/>
            </a:solidFill>
          </a:ln>
        </p:spPr>
        <p:txBody>
          <a:bodyPr wrap="square" rtlCol="0">
            <a:spAutoFit/>
          </a:bodyPr>
          <a:lstStyle/>
          <a:p>
            <a:pPr algn="ctr"/>
            <a:r>
              <a:rPr lang="en-US" sz="1350" dirty="0"/>
              <a:t>Partner</a:t>
            </a:r>
          </a:p>
        </p:txBody>
      </p:sp>
      <p:sp>
        <p:nvSpPr>
          <p:cNvPr id="55" name="TextBox 54">
            <a:extLst>
              <a:ext uri="{FF2B5EF4-FFF2-40B4-BE49-F238E27FC236}">
                <a16:creationId xmlns:a16="http://schemas.microsoft.com/office/drawing/2014/main" id="{DC785A57-9E1D-B149-A72E-C7CDAE88F054}"/>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56" name="TextBox 55">
            <a:extLst>
              <a:ext uri="{FF2B5EF4-FFF2-40B4-BE49-F238E27FC236}">
                <a16:creationId xmlns:a16="http://schemas.microsoft.com/office/drawing/2014/main" id="{F01DA8B2-7ECB-7242-972C-B92BCD66D862}"/>
              </a:ext>
            </a:extLst>
          </p:cNvPr>
          <p:cNvSpPr txBox="1"/>
          <p:nvPr/>
        </p:nvSpPr>
        <p:spPr>
          <a:xfrm>
            <a:off x="5501897" y="1976159"/>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57" name="TextBox 56">
            <a:extLst>
              <a:ext uri="{FF2B5EF4-FFF2-40B4-BE49-F238E27FC236}">
                <a16:creationId xmlns:a16="http://schemas.microsoft.com/office/drawing/2014/main" id="{468C566F-8707-4840-AD16-C06EC29518A3}"/>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cxnSp>
        <p:nvCxnSpPr>
          <p:cNvPr id="92" name="Straight Arrow Connector 91">
            <a:extLst>
              <a:ext uri="{FF2B5EF4-FFF2-40B4-BE49-F238E27FC236}">
                <a16:creationId xmlns:a16="http://schemas.microsoft.com/office/drawing/2014/main" id="{76C53AAA-94FD-984E-8DA3-2EF3C1AC3F41}"/>
              </a:ext>
            </a:extLst>
          </p:cNvPr>
          <p:cNvCxnSpPr>
            <a:cxnSpLocks/>
            <a:stCxn id="23" idx="2"/>
            <a:endCxn id="27" idx="0"/>
          </p:cNvCxnSpPr>
          <p:nvPr/>
        </p:nvCxnSpPr>
        <p:spPr>
          <a:xfrm>
            <a:off x="5587890" y="1483909"/>
            <a:ext cx="212185" cy="1100472"/>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Group Room Search</a:t>
            </a:r>
          </a:p>
        </p:txBody>
      </p:sp>
      <p:cxnSp>
        <p:nvCxnSpPr>
          <p:cNvPr id="54" name="Straight Arrow Connector 53">
            <a:extLst>
              <a:ext uri="{FF2B5EF4-FFF2-40B4-BE49-F238E27FC236}">
                <a16:creationId xmlns:a16="http://schemas.microsoft.com/office/drawing/2014/main" id="{9E1B9A94-B7F0-D14B-A12D-EBB297D2C5CF}"/>
              </a:ext>
            </a:extLst>
          </p:cNvPr>
          <p:cNvCxnSpPr>
            <a:cxnSpLocks/>
            <a:stCxn id="23" idx="2"/>
            <a:endCxn id="15" idx="0"/>
          </p:cNvCxnSpPr>
          <p:nvPr/>
        </p:nvCxnSpPr>
        <p:spPr>
          <a:xfrm flipH="1">
            <a:off x="4337603" y="1483909"/>
            <a:ext cx="1250287" cy="1255031"/>
          </a:xfrm>
          <a:prstGeom prst="straightConnector1">
            <a:avLst/>
          </a:prstGeom>
          <a:ln>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AF97FE-B8AA-0643-8B0F-837D4E2A98C3}"/>
              </a:ext>
            </a:extLst>
          </p:cNvPr>
          <p:cNvSpPr txBox="1"/>
          <p:nvPr/>
        </p:nvSpPr>
        <p:spPr>
          <a:xfrm>
            <a:off x="3517093" y="2228675"/>
            <a:ext cx="273923" cy="600164"/>
          </a:xfrm>
          <a:prstGeom prst="rect">
            <a:avLst/>
          </a:prstGeom>
          <a:noFill/>
        </p:spPr>
        <p:txBody>
          <a:bodyPr wrap="square" rtlCol="0">
            <a:spAutoFit/>
          </a:bodyPr>
          <a:lstStyle/>
          <a:p>
            <a:r>
              <a:rPr lang="en-US" sz="3300" b="1" dirty="0"/>
              <a:t>?</a:t>
            </a:r>
          </a:p>
        </p:txBody>
      </p:sp>
    </p:spTree>
    <p:extLst>
      <p:ext uri="{BB962C8B-B14F-4D97-AF65-F5344CB8AC3E}">
        <p14:creationId xmlns:p14="http://schemas.microsoft.com/office/powerpoint/2010/main" val="27839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174</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sp>
        <p:nvSpPr>
          <p:cNvPr id="19" name="TextBox 18">
            <a:extLst>
              <a:ext uri="{FF2B5EF4-FFF2-40B4-BE49-F238E27FC236}">
                <a16:creationId xmlns:a16="http://schemas.microsoft.com/office/drawing/2014/main" id="{E35A24D5-10AA-BB45-8D43-115D034FF865}"/>
              </a:ext>
            </a:extLst>
          </p:cNvPr>
          <p:cNvSpPr txBox="1"/>
          <p:nvPr/>
        </p:nvSpPr>
        <p:spPr>
          <a:xfrm>
            <a:off x="978062" y="1233535"/>
            <a:ext cx="1888177" cy="507831"/>
          </a:xfrm>
          <a:prstGeom prst="rect">
            <a:avLst/>
          </a:prstGeom>
          <a:noFill/>
          <a:ln>
            <a:solidFill>
              <a:schemeClr val="tx1"/>
            </a:solidFill>
          </a:ln>
        </p:spPr>
        <p:txBody>
          <a:bodyPr wrap="square" rtlCol="0">
            <a:spAutoFit/>
          </a:bodyPr>
          <a:lstStyle/>
          <a:p>
            <a:pPr algn="ctr"/>
            <a:r>
              <a:rPr lang="en-US" sz="1350" dirty="0"/>
              <a:t>We are using a ‘proxy’ to manage API calls</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05E23EB-24F7-5842-8C22-D63DFC8696F5}"/>
              </a:ext>
            </a:extLst>
          </p:cNvPr>
          <p:cNvSpPr txBox="1"/>
          <p:nvPr/>
        </p:nvSpPr>
        <p:spPr>
          <a:xfrm>
            <a:off x="6204309" y="1110344"/>
            <a:ext cx="1888177" cy="715581"/>
          </a:xfrm>
          <a:prstGeom prst="rect">
            <a:avLst/>
          </a:prstGeom>
          <a:noFill/>
          <a:ln>
            <a:solidFill>
              <a:schemeClr val="tx1"/>
            </a:solidFill>
          </a:ln>
        </p:spPr>
        <p:txBody>
          <a:bodyPr wrap="square" rtlCol="0">
            <a:spAutoFit/>
          </a:bodyPr>
          <a:lstStyle/>
          <a:p>
            <a:pPr algn="ctr"/>
            <a:r>
              <a:rPr lang="en-US" sz="1350" dirty="0"/>
              <a:t>The Proxy provides a Composite API that our client code uses</a:t>
            </a:r>
          </a:p>
        </p:txBody>
      </p: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5" name="TextBox 34">
            <a:extLst>
              <a:ext uri="{FF2B5EF4-FFF2-40B4-BE49-F238E27FC236}">
                <a16:creationId xmlns:a16="http://schemas.microsoft.com/office/drawing/2014/main" id="{1B9F450D-899E-3F4B-A086-774F5EB52327}"/>
              </a:ext>
            </a:extLst>
          </p:cNvPr>
          <p:cNvSpPr txBox="1"/>
          <p:nvPr/>
        </p:nvSpPr>
        <p:spPr>
          <a:xfrm>
            <a:off x="6340501" y="2857088"/>
            <a:ext cx="1888177" cy="923330"/>
          </a:xfrm>
          <a:prstGeom prst="rect">
            <a:avLst/>
          </a:prstGeom>
          <a:noFill/>
          <a:ln>
            <a:solidFill>
              <a:schemeClr val="tx1"/>
            </a:solidFill>
          </a:ln>
        </p:spPr>
        <p:txBody>
          <a:bodyPr wrap="square" rtlCol="0">
            <a:spAutoFit/>
          </a:bodyPr>
          <a:lstStyle/>
          <a:p>
            <a:pPr algn="ctr"/>
            <a:r>
              <a:rPr lang="en-US" sz="1350" dirty="0"/>
              <a:t>A BFF is just a Gateway that is tailored to one client, over being generic.</a:t>
            </a:r>
          </a:p>
        </p:txBody>
      </p:sp>
    </p:spTree>
    <p:extLst>
      <p:ext uri="{BB962C8B-B14F-4D97-AF65-F5344CB8AC3E}">
        <p14:creationId xmlns:p14="http://schemas.microsoft.com/office/powerpoint/2010/main" val="5694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35"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0044F5C-A2FF-5C4A-B4D8-2DC4869226EA}"/>
              </a:ext>
            </a:extLst>
          </p:cNvPr>
          <p:cNvCxnSpPr>
            <a:cxnSpLocks/>
            <a:stCxn id="30" idx="2"/>
            <a:endCxn id="15" idx="0"/>
          </p:cNvCxnSpPr>
          <p:nvPr/>
        </p:nvCxnSpPr>
        <p:spPr>
          <a:xfrm flipH="1">
            <a:off x="3745680" y="2226197"/>
            <a:ext cx="215540" cy="649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32CBE3-88DB-D947-B513-8692AFA8F0AD}"/>
              </a:ext>
            </a:extLst>
          </p:cNvPr>
          <p:cNvCxnSpPr>
            <a:cxnSpLocks/>
            <a:stCxn id="30" idx="2"/>
            <a:endCxn id="29" idx="0"/>
          </p:cNvCxnSpPr>
          <p:nvPr/>
        </p:nvCxnSpPr>
        <p:spPr>
          <a:xfrm>
            <a:off x="3961220" y="2226197"/>
            <a:ext cx="1246932"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E623832-1FEC-574F-B746-E236CFDC5BEB}"/>
              </a:ext>
            </a:extLst>
          </p:cNvPr>
          <p:cNvSpPr/>
          <p:nvPr/>
        </p:nvSpPr>
        <p:spPr>
          <a:xfrm>
            <a:off x="943286" y="5111924"/>
            <a:ext cx="7884190" cy="487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9BF66B08-7E5E-AC4B-A1E9-799BFB9D6D5F}"/>
              </a:ext>
            </a:extLst>
          </p:cNvPr>
          <p:cNvSpPr txBox="1"/>
          <p:nvPr/>
        </p:nvSpPr>
        <p:spPr>
          <a:xfrm>
            <a:off x="4592711" y="5252381"/>
            <a:ext cx="437940" cy="300082"/>
          </a:xfrm>
          <a:prstGeom prst="rect">
            <a:avLst/>
          </a:prstGeom>
          <a:noFill/>
        </p:spPr>
        <p:txBody>
          <a:bodyPr wrap="none" rtlCol="0">
            <a:spAutoFit/>
          </a:bodyPr>
          <a:lstStyle/>
          <a:p>
            <a:r>
              <a:rPr lang="en-US" sz="1350" dirty="0"/>
              <a:t>Bus</a:t>
            </a:r>
          </a:p>
        </p:txBody>
      </p:sp>
      <p:sp>
        <p:nvSpPr>
          <p:cNvPr id="14" name="Rectangle 13">
            <a:extLst>
              <a:ext uri="{FF2B5EF4-FFF2-40B4-BE49-F238E27FC236}">
                <a16:creationId xmlns:a16="http://schemas.microsoft.com/office/drawing/2014/main" id="{19CAAEE6-CC5C-8243-92BB-98860574DFF2}"/>
              </a:ext>
            </a:extLst>
          </p:cNvPr>
          <p:cNvSpPr/>
          <p:nvPr/>
        </p:nvSpPr>
        <p:spPr>
          <a:xfrm>
            <a:off x="3071008" y="2724290"/>
            <a:ext cx="1250735" cy="16394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Direct Booking</a:t>
            </a:r>
          </a:p>
        </p:txBody>
      </p:sp>
      <p:sp>
        <p:nvSpPr>
          <p:cNvPr id="15" name="TextBox 14">
            <a:extLst>
              <a:ext uri="{FF2B5EF4-FFF2-40B4-BE49-F238E27FC236}">
                <a16:creationId xmlns:a16="http://schemas.microsoft.com/office/drawing/2014/main" id="{E2F1FCAE-727B-4D48-9F03-2CF5F79FE7F1}"/>
              </a:ext>
            </a:extLst>
          </p:cNvPr>
          <p:cNvSpPr txBox="1"/>
          <p:nvPr/>
        </p:nvSpPr>
        <p:spPr>
          <a:xfrm>
            <a:off x="3283908" y="287550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16" name="Can 15">
            <a:extLst>
              <a:ext uri="{FF2B5EF4-FFF2-40B4-BE49-F238E27FC236}">
                <a16:creationId xmlns:a16="http://schemas.microsoft.com/office/drawing/2014/main" id="{AA6BBFD5-E181-1748-8B30-B98F7438C95A}"/>
              </a:ext>
            </a:extLst>
          </p:cNvPr>
          <p:cNvSpPr/>
          <p:nvPr/>
        </p:nvSpPr>
        <p:spPr>
          <a:xfrm>
            <a:off x="3641095" y="450169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Flowchart: Magnetic Disk 12">
            <a:extLst>
              <a:ext uri="{FF2B5EF4-FFF2-40B4-BE49-F238E27FC236}">
                <a16:creationId xmlns:a16="http://schemas.microsoft.com/office/drawing/2014/main" id="{73F1F89F-8988-0A4B-A6C8-41E7E9CF4B04}"/>
              </a:ext>
            </a:extLst>
          </p:cNvPr>
          <p:cNvSpPr/>
          <p:nvPr/>
        </p:nvSpPr>
        <p:spPr>
          <a:xfrm>
            <a:off x="3323222"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23" name="TextBox 22">
            <a:extLst>
              <a:ext uri="{FF2B5EF4-FFF2-40B4-BE49-F238E27FC236}">
                <a16:creationId xmlns:a16="http://schemas.microsoft.com/office/drawing/2014/main" id="{A082C191-25AC-0E46-9211-A57E6F1F29DE}"/>
              </a:ext>
            </a:extLst>
          </p:cNvPr>
          <p:cNvSpPr txBox="1"/>
          <p:nvPr/>
        </p:nvSpPr>
        <p:spPr>
          <a:xfrm>
            <a:off x="4760291" y="1068070"/>
            <a:ext cx="923544" cy="300082"/>
          </a:xfrm>
          <a:prstGeom prst="rect">
            <a:avLst/>
          </a:prstGeom>
          <a:noFill/>
          <a:ln>
            <a:solidFill>
              <a:schemeClr val="accent1"/>
            </a:solidFill>
          </a:ln>
        </p:spPr>
        <p:txBody>
          <a:bodyPr wrap="square" rtlCol="0">
            <a:spAutoFit/>
          </a:bodyPr>
          <a:lstStyle/>
          <a:p>
            <a:pPr algn="ctr"/>
            <a:r>
              <a:rPr lang="en-US" sz="1350" dirty="0"/>
              <a:t>Client</a:t>
            </a:r>
          </a:p>
        </p:txBody>
      </p:sp>
      <p:sp>
        <p:nvSpPr>
          <p:cNvPr id="25" name="Slide Number Placeholder 4">
            <a:extLst>
              <a:ext uri="{FF2B5EF4-FFF2-40B4-BE49-F238E27FC236}">
                <a16:creationId xmlns:a16="http://schemas.microsoft.com/office/drawing/2014/main" id="{31406E68-6CC6-C94D-9D06-A0E07B1758F7}"/>
              </a:ext>
            </a:extLst>
          </p:cNvPr>
          <p:cNvSpPr>
            <a:spLocks noGrp="1"/>
          </p:cNvSpPr>
          <p:nvPr>
            <p:ph type="sldNum" sz="quarter" idx="12"/>
          </p:nvPr>
        </p:nvSpPr>
        <p:spPr>
          <a:xfrm>
            <a:off x="6457950" y="5624513"/>
            <a:ext cx="2057400" cy="273844"/>
          </a:xfrm>
        </p:spPr>
        <p:txBody>
          <a:bodyPr/>
          <a:lstStyle/>
          <a:p>
            <a:fld id="{AA792DF1-A555-43FA-AD2F-E7EC51E120F1}" type="slidenum">
              <a:rPr lang="en-GB" smtClean="0"/>
              <a:t>175</a:t>
            </a:fld>
            <a:endParaRPr lang="en-GB"/>
          </a:p>
        </p:txBody>
      </p:sp>
      <p:sp>
        <p:nvSpPr>
          <p:cNvPr id="27" name="Rectangle 26">
            <a:extLst>
              <a:ext uri="{FF2B5EF4-FFF2-40B4-BE49-F238E27FC236}">
                <a16:creationId xmlns:a16="http://schemas.microsoft.com/office/drawing/2014/main" id="{4BE0A56D-419B-BA42-B851-FF91EB0FEB6E}"/>
              </a:ext>
            </a:extLst>
          </p:cNvPr>
          <p:cNvSpPr/>
          <p:nvPr/>
        </p:nvSpPr>
        <p:spPr>
          <a:xfrm>
            <a:off x="4582784" y="2720949"/>
            <a:ext cx="1250735" cy="163948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Property Services</a:t>
            </a:r>
          </a:p>
        </p:txBody>
      </p:sp>
      <p:sp>
        <p:nvSpPr>
          <p:cNvPr id="29" name="TextBox 28">
            <a:extLst>
              <a:ext uri="{FF2B5EF4-FFF2-40B4-BE49-F238E27FC236}">
                <a16:creationId xmlns:a16="http://schemas.microsoft.com/office/drawing/2014/main" id="{DCB346B0-35F6-6A49-88F0-410E8632BFDC}"/>
              </a:ext>
            </a:extLst>
          </p:cNvPr>
          <p:cNvSpPr txBox="1"/>
          <p:nvPr/>
        </p:nvSpPr>
        <p:spPr>
          <a:xfrm>
            <a:off x="4746380" y="2862929"/>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32" name="Flowchart: Magnetic Disk 12">
            <a:extLst>
              <a:ext uri="{FF2B5EF4-FFF2-40B4-BE49-F238E27FC236}">
                <a16:creationId xmlns:a16="http://schemas.microsoft.com/office/drawing/2014/main" id="{D4639D1C-1757-DF4B-AAFA-B1A26D7C80CC}"/>
              </a:ext>
            </a:extLst>
          </p:cNvPr>
          <p:cNvSpPr/>
          <p:nvPr/>
        </p:nvSpPr>
        <p:spPr>
          <a:xfrm>
            <a:off x="4765234" y="390459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5" name="Can 44">
            <a:extLst>
              <a:ext uri="{FF2B5EF4-FFF2-40B4-BE49-F238E27FC236}">
                <a16:creationId xmlns:a16="http://schemas.microsoft.com/office/drawing/2014/main" id="{82EA8CCC-E7A1-B944-A773-EA948C8972D2}"/>
              </a:ext>
            </a:extLst>
          </p:cNvPr>
          <p:cNvSpPr/>
          <p:nvPr/>
        </p:nvSpPr>
        <p:spPr>
          <a:xfrm>
            <a:off x="5125852" y="450062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1" name="TextBox 50">
            <a:extLst>
              <a:ext uri="{FF2B5EF4-FFF2-40B4-BE49-F238E27FC236}">
                <a16:creationId xmlns:a16="http://schemas.microsoft.com/office/drawing/2014/main" id="{AE31AFA4-C107-CD48-8A57-B6FE1B9D656D}"/>
              </a:ext>
            </a:extLst>
          </p:cNvPr>
          <p:cNvSpPr txBox="1"/>
          <p:nvPr/>
        </p:nvSpPr>
        <p:spPr>
          <a:xfrm>
            <a:off x="3071007" y="1107817"/>
            <a:ext cx="923544" cy="300082"/>
          </a:xfrm>
          <a:prstGeom prst="rect">
            <a:avLst/>
          </a:prstGeom>
          <a:noFill/>
          <a:ln>
            <a:solidFill>
              <a:schemeClr val="accent1"/>
            </a:solidFill>
          </a:ln>
        </p:spPr>
        <p:txBody>
          <a:bodyPr wrap="square" rtlCol="0">
            <a:spAutoFit/>
          </a:bodyPr>
          <a:lstStyle/>
          <a:p>
            <a:pPr algn="ctr"/>
            <a:r>
              <a:rPr lang="en-US" sz="1350" dirty="0"/>
              <a:t>Partner</a:t>
            </a:r>
          </a:p>
        </p:txBody>
      </p:sp>
      <p:sp>
        <p:nvSpPr>
          <p:cNvPr id="53" name="TextBox 52">
            <a:extLst>
              <a:ext uri="{FF2B5EF4-FFF2-40B4-BE49-F238E27FC236}">
                <a16:creationId xmlns:a16="http://schemas.microsoft.com/office/drawing/2014/main" id="{92DE77D9-74CA-B040-9ED9-7A6AB1796E38}"/>
              </a:ext>
            </a:extLst>
          </p:cNvPr>
          <p:cNvSpPr txBox="1"/>
          <p:nvPr/>
        </p:nvSpPr>
        <p:spPr>
          <a:xfrm rot="16200000">
            <a:off x="-813312" y="3141717"/>
            <a:ext cx="2799875" cy="415498"/>
          </a:xfrm>
          <a:prstGeom prst="rect">
            <a:avLst/>
          </a:prstGeom>
          <a:noFill/>
        </p:spPr>
        <p:txBody>
          <a:bodyPr wrap="square" rtlCol="0">
            <a:spAutoFit/>
          </a:bodyPr>
          <a:lstStyle/>
          <a:p>
            <a:pPr algn="ctr"/>
            <a:r>
              <a:rPr lang="en-US" sz="2100" dirty="0"/>
              <a:t>Composition</a:t>
            </a:r>
          </a:p>
        </p:txBody>
      </p:sp>
      <p:cxnSp>
        <p:nvCxnSpPr>
          <p:cNvPr id="92" name="Straight Arrow Connector 91">
            <a:extLst>
              <a:ext uri="{FF2B5EF4-FFF2-40B4-BE49-F238E27FC236}">
                <a16:creationId xmlns:a16="http://schemas.microsoft.com/office/drawing/2014/main" id="{76C53AAA-94FD-984E-8DA3-2EF3C1AC3F41}"/>
              </a:ext>
            </a:extLst>
          </p:cNvPr>
          <p:cNvCxnSpPr>
            <a:cxnSpLocks/>
          </p:cNvCxnSpPr>
          <p:nvPr/>
        </p:nvCxnSpPr>
        <p:spPr>
          <a:xfrm flipH="1">
            <a:off x="4321742" y="1357859"/>
            <a:ext cx="881088" cy="625614"/>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70A953-AA26-F247-AE7B-9B0F771411E2}"/>
              </a:ext>
            </a:extLst>
          </p:cNvPr>
          <p:cNvSpPr txBox="1"/>
          <p:nvPr/>
        </p:nvSpPr>
        <p:spPr>
          <a:xfrm>
            <a:off x="4615524" y="1993351"/>
            <a:ext cx="797206" cy="300082"/>
          </a:xfrm>
          <a:prstGeom prst="rect">
            <a:avLst/>
          </a:prstGeom>
          <a:noFill/>
        </p:spPr>
        <p:txBody>
          <a:bodyPr wrap="none" rtlCol="0">
            <a:spAutoFit/>
          </a:bodyPr>
          <a:lstStyle/>
          <a:p>
            <a:r>
              <a:rPr lang="en-US" sz="1350" dirty="0"/>
              <a:t>Gateway</a:t>
            </a:r>
          </a:p>
        </p:txBody>
      </p:sp>
      <p:sp>
        <p:nvSpPr>
          <p:cNvPr id="28" name="Rectangle 27">
            <a:extLst>
              <a:ext uri="{FF2B5EF4-FFF2-40B4-BE49-F238E27FC236}">
                <a16:creationId xmlns:a16="http://schemas.microsoft.com/office/drawing/2014/main" id="{0DFB59C8-B14F-2E4F-9458-82FEB48894D4}"/>
              </a:ext>
            </a:extLst>
          </p:cNvPr>
          <p:cNvSpPr/>
          <p:nvPr/>
        </p:nvSpPr>
        <p:spPr>
          <a:xfrm>
            <a:off x="1007572" y="1915150"/>
            <a:ext cx="7757504" cy="492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054CD707-6DEE-0F4E-AEF2-3FAA41731058}"/>
              </a:ext>
            </a:extLst>
          </p:cNvPr>
          <p:cNvSpPr txBox="1"/>
          <p:nvPr/>
        </p:nvSpPr>
        <p:spPr>
          <a:xfrm>
            <a:off x="3499448" y="1972281"/>
            <a:ext cx="923544" cy="253916"/>
          </a:xfrm>
          <a:prstGeom prst="rect">
            <a:avLst/>
          </a:prstGeom>
          <a:noFill/>
          <a:ln>
            <a:solidFill>
              <a:schemeClr val="tx1"/>
            </a:solidFill>
          </a:ln>
        </p:spPr>
        <p:txBody>
          <a:bodyPr wrap="square" rtlCol="0">
            <a:spAutoFit/>
          </a:bodyPr>
          <a:lstStyle/>
          <a:p>
            <a:pPr algn="ctr"/>
            <a:r>
              <a:rPr lang="en-US" sz="1050" dirty="0"/>
              <a:t>API Gateway</a:t>
            </a:r>
          </a:p>
        </p:txBody>
      </p:sp>
      <p:sp>
        <p:nvSpPr>
          <p:cNvPr id="31" name="TextBox 30">
            <a:extLst>
              <a:ext uri="{FF2B5EF4-FFF2-40B4-BE49-F238E27FC236}">
                <a16:creationId xmlns:a16="http://schemas.microsoft.com/office/drawing/2014/main" id="{A45FCF1F-7285-5E4D-B648-EADCB345C4BE}"/>
              </a:ext>
            </a:extLst>
          </p:cNvPr>
          <p:cNvSpPr txBox="1"/>
          <p:nvPr/>
        </p:nvSpPr>
        <p:spPr>
          <a:xfrm>
            <a:off x="5837478" y="1983473"/>
            <a:ext cx="923544" cy="253916"/>
          </a:xfrm>
          <a:prstGeom prst="rect">
            <a:avLst/>
          </a:prstGeom>
          <a:noFill/>
          <a:ln>
            <a:solidFill>
              <a:schemeClr val="tx1"/>
            </a:solidFill>
          </a:ln>
        </p:spPr>
        <p:txBody>
          <a:bodyPr wrap="square" rtlCol="0">
            <a:spAutoFit/>
          </a:bodyPr>
          <a:lstStyle/>
          <a:p>
            <a:pPr algn="ctr"/>
            <a:r>
              <a:rPr lang="en-US" sz="1050" dirty="0"/>
              <a:t>BFF</a:t>
            </a:r>
          </a:p>
        </p:txBody>
      </p:sp>
      <p:sp>
        <p:nvSpPr>
          <p:cNvPr id="34" name="TextBox 33">
            <a:extLst>
              <a:ext uri="{FF2B5EF4-FFF2-40B4-BE49-F238E27FC236}">
                <a16:creationId xmlns:a16="http://schemas.microsoft.com/office/drawing/2014/main" id="{429EF013-2B4A-1542-9E64-95C89564BEAB}"/>
              </a:ext>
            </a:extLst>
          </p:cNvPr>
          <p:cNvSpPr txBox="1"/>
          <p:nvPr/>
        </p:nvSpPr>
        <p:spPr>
          <a:xfrm>
            <a:off x="1939537" y="1984002"/>
            <a:ext cx="1347220" cy="253916"/>
          </a:xfrm>
          <a:prstGeom prst="rect">
            <a:avLst/>
          </a:prstGeom>
          <a:noFill/>
          <a:ln>
            <a:solidFill>
              <a:schemeClr val="bg1">
                <a:lumMod val="85000"/>
              </a:schemeClr>
            </a:solidFill>
          </a:ln>
        </p:spPr>
        <p:txBody>
          <a:bodyPr wrap="square" rtlCol="0">
            <a:spAutoFit/>
          </a:bodyPr>
          <a:lstStyle/>
          <a:p>
            <a:pPr algn="ctr"/>
            <a:r>
              <a:rPr lang="en-US" sz="1050" dirty="0">
                <a:solidFill>
                  <a:schemeClr val="bg1">
                    <a:lumMod val="85000"/>
                  </a:schemeClr>
                </a:solidFill>
              </a:rPr>
              <a:t>Process Manager</a:t>
            </a:r>
          </a:p>
        </p:txBody>
      </p:sp>
      <p:sp>
        <p:nvSpPr>
          <p:cNvPr id="36" name="TextBox 35">
            <a:extLst>
              <a:ext uri="{FF2B5EF4-FFF2-40B4-BE49-F238E27FC236}">
                <a16:creationId xmlns:a16="http://schemas.microsoft.com/office/drawing/2014/main" id="{8CDAB59B-4C0B-1C43-A6D5-9977FF70B416}"/>
              </a:ext>
            </a:extLst>
          </p:cNvPr>
          <p:cNvSpPr txBox="1"/>
          <p:nvPr/>
        </p:nvSpPr>
        <p:spPr>
          <a:xfrm>
            <a:off x="1103601" y="2662934"/>
            <a:ext cx="1888177" cy="715581"/>
          </a:xfrm>
          <a:prstGeom prst="rect">
            <a:avLst/>
          </a:prstGeom>
          <a:noFill/>
          <a:ln>
            <a:solidFill>
              <a:schemeClr val="tx1"/>
            </a:solidFill>
          </a:ln>
        </p:spPr>
        <p:txBody>
          <a:bodyPr wrap="square" rtlCol="0">
            <a:spAutoFit/>
          </a:bodyPr>
          <a:lstStyle/>
          <a:p>
            <a:pPr algn="ctr"/>
            <a:r>
              <a:rPr lang="en-US" sz="1350" dirty="0"/>
              <a:t>Proxy can own retry/circuit breaker/rate limiting</a:t>
            </a:r>
          </a:p>
        </p:txBody>
      </p:sp>
      <p:sp>
        <p:nvSpPr>
          <p:cNvPr id="37" name="TextBox 36">
            <a:extLst>
              <a:ext uri="{FF2B5EF4-FFF2-40B4-BE49-F238E27FC236}">
                <a16:creationId xmlns:a16="http://schemas.microsoft.com/office/drawing/2014/main" id="{FF9191B6-576B-9342-B85B-38820F8D9164}"/>
              </a:ext>
            </a:extLst>
          </p:cNvPr>
          <p:cNvSpPr txBox="1"/>
          <p:nvPr/>
        </p:nvSpPr>
        <p:spPr>
          <a:xfrm>
            <a:off x="1083035" y="3512589"/>
            <a:ext cx="1888177" cy="715581"/>
          </a:xfrm>
          <a:prstGeom prst="rect">
            <a:avLst/>
          </a:prstGeom>
          <a:noFill/>
          <a:ln>
            <a:solidFill>
              <a:schemeClr val="tx1"/>
            </a:solidFill>
          </a:ln>
        </p:spPr>
        <p:txBody>
          <a:bodyPr wrap="square" rtlCol="0">
            <a:spAutoFit/>
          </a:bodyPr>
          <a:lstStyle/>
          <a:p>
            <a:pPr algn="ctr"/>
            <a:r>
              <a:rPr lang="en-US" sz="1350" dirty="0"/>
              <a:t>May load balance over a group of instances for availability</a:t>
            </a:r>
          </a:p>
        </p:txBody>
      </p:sp>
      <p:sp>
        <p:nvSpPr>
          <p:cNvPr id="38" name="TextBox 37">
            <a:extLst>
              <a:ext uri="{FF2B5EF4-FFF2-40B4-BE49-F238E27FC236}">
                <a16:creationId xmlns:a16="http://schemas.microsoft.com/office/drawing/2014/main" id="{6FF1D811-B7B5-B041-B9F2-65862CCBFB9D}"/>
              </a:ext>
            </a:extLst>
          </p:cNvPr>
          <p:cNvSpPr txBox="1"/>
          <p:nvPr/>
        </p:nvSpPr>
        <p:spPr>
          <a:xfrm>
            <a:off x="6299250" y="2762565"/>
            <a:ext cx="1888177" cy="1338828"/>
          </a:xfrm>
          <a:prstGeom prst="rect">
            <a:avLst/>
          </a:prstGeom>
          <a:noFill/>
          <a:ln>
            <a:solidFill>
              <a:schemeClr val="tx1"/>
            </a:solidFill>
          </a:ln>
        </p:spPr>
        <p:txBody>
          <a:bodyPr wrap="square" rtlCol="0">
            <a:spAutoFit/>
          </a:bodyPr>
          <a:lstStyle/>
          <a:p>
            <a:pPr algn="ctr"/>
            <a:r>
              <a:rPr lang="en-US" sz="1350" dirty="0"/>
              <a:t>On the server, it may provide cross-cutting concerns:</a:t>
            </a:r>
          </a:p>
          <a:p>
            <a:pPr algn="ctr"/>
            <a:r>
              <a:rPr lang="en-US" sz="1350" dirty="0"/>
              <a:t>TLS termination</a:t>
            </a:r>
          </a:p>
          <a:p>
            <a:pPr algn="ctr"/>
            <a:r>
              <a:rPr lang="en-US" sz="1350" dirty="0"/>
              <a:t>Authentication</a:t>
            </a:r>
          </a:p>
          <a:p>
            <a:pPr algn="ctr"/>
            <a:r>
              <a:rPr lang="en-US" sz="1350" dirty="0"/>
              <a:t>…</a:t>
            </a:r>
          </a:p>
        </p:txBody>
      </p:sp>
    </p:spTree>
    <p:extLst>
      <p:ext uri="{BB962C8B-B14F-4D97-AF65-F5344CB8AC3E}">
        <p14:creationId xmlns:p14="http://schemas.microsoft.com/office/powerpoint/2010/main" val="25765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10. 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176</a:t>
            </a:fld>
            <a:endParaRPr lang="en-US"/>
          </a:p>
        </p:txBody>
      </p:sp>
    </p:spTree>
    <p:extLst>
      <p:ext uri="{BB962C8B-B14F-4D97-AF65-F5344CB8AC3E}">
        <p14:creationId xmlns:p14="http://schemas.microsoft.com/office/powerpoint/2010/main" val="11998426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177</a:t>
            </a:fld>
            <a:endParaRPr lang="en-US"/>
          </a:p>
        </p:txBody>
      </p:sp>
    </p:spTree>
    <p:extLst>
      <p:ext uri="{BB962C8B-B14F-4D97-AF65-F5344CB8AC3E}">
        <p14:creationId xmlns:p14="http://schemas.microsoft.com/office/powerpoint/2010/main" val="75884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178</a:t>
            </a:fld>
            <a:endParaRPr lang="en-US"/>
          </a:p>
        </p:txBody>
      </p:sp>
    </p:spTree>
    <p:extLst>
      <p:ext uri="{BB962C8B-B14F-4D97-AF65-F5344CB8AC3E}">
        <p14:creationId xmlns:p14="http://schemas.microsoft.com/office/powerpoint/2010/main" val="297681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C39D2-5A98-9045-A601-2D8549F4DEAE}"/>
              </a:ext>
            </a:extLst>
          </p:cNvPr>
          <p:cNvSpPr/>
          <p:nvPr/>
        </p:nvSpPr>
        <p:spPr>
          <a:xfrm>
            <a:off x="6360277" y="2307873"/>
            <a:ext cx="2243470" cy="1738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18</a:t>
            </a:fld>
            <a:endParaRPr lang="en-US"/>
          </a:p>
        </p:txBody>
      </p:sp>
      <p:sp>
        <p:nvSpPr>
          <p:cNvPr id="5" name="Rectangle 4">
            <a:extLst>
              <a:ext uri="{FF2B5EF4-FFF2-40B4-BE49-F238E27FC236}">
                <a16:creationId xmlns:a16="http://schemas.microsoft.com/office/drawing/2014/main" id="{64AB452F-084B-1B46-B244-65EA137905FD}"/>
              </a:ext>
            </a:extLst>
          </p:cNvPr>
          <p:cNvSpPr/>
          <p:nvPr/>
        </p:nvSpPr>
        <p:spPr>
          <a:xfrm>
            <a:off x="746046" y="200929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7" name="TextBox 6">
            <a:extLst>
              <a:ext uri="{FF2B5EF4-FFF2-40B4-BE49-F238E27FC236}">
                <a16:creationId xmlns:a16="http://schemas.microsoft.com/office/drawing/2014/main" id="{05F92DC3-1929-F74C-9F2D-5ACBCB666545}"/>
              </a:ext>
            </a:extLst>
          </p:cNvPr>
          <p:cNvSpPr txBox="1"/>
          <p:nvPr/>
        </p:nvSpPr>
        <p:spPr>
          <a:xfrm>
            <a:off x="855488" y="212905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8" name="TextBox 7">
            <a:extLst>
              <a:ext uri="{FF2B5EF4-FFF2-40B4-BE49-F238E27FC236}">
                <a16:creationId xmlns:a16="http://schemas.microsoft.com/office/drawing/2014/main" id="{8B283690-3F2B-4542-936A-875EBAF7200B}"/>
              </a:ext>
            </a:extLst>
          </p:cNvPr>
          <p:cNvSpPr txBox="1"/>
          <p:nvPr/>
        </p:nvSpPr>
        <p:spPr>
          <a:xfrm>
            <a:off x="6897435" y="3332374"/>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B</a:t>
            </a:r>
          </a:p>
        </p:txBody>
      </p:sp>
      <p:sp>
        <p:nvSpPr>
          <p:cNvPr id="10" name="Flowchart: Magnetic Disk 12">
            <a:extLst>
              <a:ext uri="{FF2B5EF4-FFF2-40B4-BE49-F238E27FC236}">
                <a16:creationId xmlns:a16="http://schemas.microsoft.com/office/drawing/2014/main" id="{DE5BCAB6-93A4-D949-BA48-946353082054}"/>
              </a:ext>
            </a:extLst>
          </p:cNvPr>
          <p:cNvSpPr/>
          <p:nvPr/>
        </p:nvSpPr>
        <p:spPr>
          <a:xfrm>
            <a:off x="923519" y="4121370"/>
            <a:ext cx="834488"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 Db</a:t>
            </a:r>
          </a:p>
        </p:txBody>
      </p:sp>
      <p:sp>
        <p:nvSpPr>
          <p:cNvPr id="15" name="TextBox 14">
            <a:extLst>
              <a:ext uri="{FF2B5EF4-FFF2-40B4-BE49-F238E27FC236}">
                <a16:creationId xmlns:a16="http://schemas.microsoft.com/office/drawing/2014/main" id="{2580D883-62D9-7A4C-94BD-28EFA76A9EC5}"/>
              </a:ext>
            </a:extLst>
          </p:cNvPr>
          <p:cNvSpPr txBox="1"/>
          <p:nvPr/>
        </p:nvSpPr>
        <p:spPr>
          <a:xfrm>
            <a:off x="1312355" y="378659"/>
            <a:ext cx="6281619" cy="507831"/>
          </a:xfrm>
          <a:prstGeom prst="rect">
            <a:avLst/>
          </a:prstGeom>
          <a:noFill/>
        </p:spPr>
        <p:txBody>
          <a:bodyPr wrap="square" rtlCol="0">
            <a:spAutoFit/>
          </a:bodyPr>
          <a:lstStyle/>
          <a:p>
            <a:pPr algn="ctr"/>
            <a:r>
              <a:rPr lang="en-US" sz="2700" b="1" dirty="0"/>
              <a:t>  Consistent Hashing w. Consumer Groups</a:t>
            </a:r>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0040" y="2767353"/>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2118" y="3781232"/>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7281" y="3778919"/>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25" y="3790414"/>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4592860" y="3478341"/>
            <a:ext cx="860511" cy="276999"/>
          </a:xfrm>
          <a:prstGeom prst="rect">
            <a:avLst/>
          </a:prstGeom>
          <a:noFill/>
        </p:spPr>
        <p:txBody>
          <a:bodyPr wrap="square" rtlCol="0">
            <a:spAutoFit/>
          </a:bodyPr>
          <a:lstStyle/>
          <a:p>
            <a:r>
              <a:rPr lang="en-US" sz="1200" dirty="0"/>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3523045" y="3472022"/>
            <a:ext cx="860511" cy="276999"/>
          </a:xfrm>
          <a:prstGeom prst="rect">
            <a:avLst/>
          </a:prstGeom>
          <a:noFill/>
        </p:spPr>
        <p:txBody>
          <a:bodyPr wrap="square" rtlCol="0">
            <a:spAutoFit/>
          </a:bodyPr>
          <a:lstStyle/>
          <a:p>
            <a:r>
              <a:rPr lang="en-US" sz="120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446500" y="2438079"/>
            <a:ext cx="851594" cy="276999"/>
          </a:xfrm>
          <a:prstGeom prst="rect">
            <a:avLst/>
          </a:prstGeom>
          <a:noFill/>
        </p:spPr>
        <p:txBody>
          <a:bodyPr wrap="square" rtlCol="0">
            <a:spAutoFit/>
          </a:bodyPr>
          <a:lstStyle/>
          <a:p>
            <a:r>
              <a:rPr lang="en-US" sz="1200" dirty="0"/>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557882" y="3463345"/>
            <a:ext cx="860511" cy="276999"/>
          </a:xfrm>
          <a:prstGeom prst="rect">
            <a:avLst/>
          </a:prstGeom>
          <a:noFill/>
        </p:spPr>
        <p:txBody>
          <a:bodyPr wrap="square" rtlCol="0">
            <a:spAutoFit/>
          </a:bodyPr>
          <a:lstStyle/>
          <a:p>
            <a:r>
              <a:rPr lang="en-US" sz="1200" dirty="0"/>
              <a:t>12345: v3</a:t>
            </a:r>
          </a:p>
        </p:txBody>
      </p:sp>
      <p:cxnSp>
        <p:nvCxnSpPr>
          <p:cNvPr id="38" name="Straight Arrow Connector 37">
            <a:extLst>
              <a:ext uri="{FF2B5EF4-FFF2-40B4-BE49-F238E27FC236}">
                <a16:creationId xmlns:a16="http://schemas.microsoft.com/office/drawing/2014/main" id="{772089A0-81C5-8F47-A391-201BCE3BA63C}"/>
              </a:ext>
            </a:extLst>
          </p:cNvPr>
          <p:cNvCxnSpPr>
            <a:cxnSpLocks/>
          </p:cNvCxnSpPr>
          <p:nvPr/>
        </p:nvCxnSpPr>
        <p:spPr>
          <a:xfrm flipH="1">
            <a:off x="4486547" y="2918534"/>
            <a:ext cx="2410888" cy="21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DF9CDE-2424-984A-B5D2-E2EDD491B548}"/>
              </a:ext>
            </a:extLst>
          </p:cNvPr>
          <p:cNvSpPr txBox="1"/>
          <p:nvPr/>
        </p:nvSpPr>
        <p:spPr>
          <a:xfrm>
            <a:off x="6897435" y="2730693"/>
            <a:ext cx="1094727" cy="300082"/>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US" sz="1350" dirty="0"/>
              <a:t>Consumer A</a:t>
            </a:r>
          </a:p>
        </p:txBody>
      </p:sp>
      <p:cxnSp>
        <p:nvCxnSpPr>
          <p:cNvPr id="37" name="Straight Arrow Connector 36">
            <a:extLst>
              <a:ext uri="{FF2B5EF4-FFF2-40B4-BE49-F238E27FC236}">
                <a16:creationId xmlns:a16="http://schemas.microsoft.com/office/drawing/2014/main" id="{8D9C0D25-D4DF-444F-AC25-A4B5574C9804}"/>
              </a:ext>
            </a:extLst>
          </p:cNvPr>
          <p:cNvCxnSpPr>
            <a:cxnSpLocks/>
          </p:cNvCxnSpPr>
          <p:nvPr/>
        </p:nvCxnSpPr>
        <p:spPr>
          <a:xfrm flipH="1">
            <a:off x="5147301" y="3551137"/>
            <a:ext cx="1750134" cy="472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493EE84-ED4A-8146-9DB4-96B443DA7FDB}"/>
              </a:ext>
            </a:extLst>
          </p:cNvPr>
          <p:cNvCxnSpPr>
            <a:cxnSpLocks/>
          </p:cNvCxnSpPr>
          <p:nvPr/>
        </p:nvCxnSpPr>
        <p:spPr>
          <a:xfrm flipH="1" flipV="1">
            <a:off x="4592860" y="3145975"/>
            <a:ext cx="2304576" cy="336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37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3 Guaranteed Delivery</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Transactional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211101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4B7F3E-187C-65C1-989D-3EBAA99F8D0F}"/>
              </a:ext>
            </a:extLst>
          </p:cNvPr>
          <p:cNvSpPr>
            <a:spLocks noGrp="1"/>
          </p:cNvSpPr>
          <p:nvPr>
            <p:ph type="sldNum" sz="quarter" idx="12"/>
          </p:nvPr>
        </p:nvSpPr>
        <p:spPr/>
        <p:txBody>
          <a:bodyPr/>
          <a:lstStyle/>
          <a:p>
            <a:fld id="{867D4A06-35AE-BD4A-84A9-613A26F3D41D}" type="slidenum">
              <a:rPr lang="en-US" smtClean="0"/>
              <a:pPr/>
              <a:t>20</a:t>
            </a:fld>
            <a:endParaRPr lang="en-US"/>
          </a:p>
        </p:txBody>
      </p:sp>
      <p:pic>
        <p:nvPicPr>
          <p:cNvPr id="6" name="Picture 5">
            <a:extLst>
              <a:ext uri="{FF2B5EF4-FFF2-40B4-BE49-F238E27FC236}">
                <a16:creationId xmlns:a16="http://schemas.microsoft.com/office/drawing/2014/main" id="{AA2770FD-8E4D-0F39-FD21-8B1064FF0845}"/>
              </a:ext>
            </a:extLst>
          </p:cNvPr>
          <p:cNvPicPr>
            <a:picLocks noChangeAspect="1"/>
          </p:cNvPicPr>
          <p:nvPr/>
        </p:nvPicPr>
        <p:blipFill>
          <a:blip r:embed="rId2"/>
          <a:stretch>
            <a:fillRect/>
          </a:stretch>
        </p:blipFill>
        <p:spPr>
          <a:xfrm>
            <a:off x="268942" y="636725"/>
            <a:ext cx="7772400" cy="4995062"/>
          </a:xfrm>
          <a:prstGeom prst="rect">
            <a:avLst/>
          </a:prstGeom>
        </p:spPr>
      </p:pic>
      <p:sp>
        <p:nvSpPr>
          <p:cNvPr id="12" name="Google Shape;290;p30">
            <a:extLst>
              <a:ext uri="{FF2B5EF4-FFF2-40B4-BE49-F238E27FC236}">
                <a16:creationId xmlns:a16="http://schemas.microsoft.com/office/drawing/2014/main" id="{26A48355-612E-0BC5-100D-75DDEA0C7150}"/>
              </a:ext>
            </a:extLst>
          </p:cNvPr>
          <p:cNvSpPr/>
          <p:nvPr/>
        </p:nvSpPr>
        <p:spPr>
          <a:xfrm>
            <a:off x="6438900" y="443171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13" name="Google Shape;291;p30">
            <a:extLst>
              <a:ext uri="{FF2B5EF4-FFF2-40B4-BE49-F238E27FC236}">
                <a16:creationId xmlns:a16="http://schemas.microsoft.com/office/drawing/2014/main" id="{4BFA7A1B-A9C8-57F6-4A5E-B7098CC00F18}"/>
              </a:ext>
            </a:extLst>
          </p:cNvPr>
          <p:cNvCxnSpPr>
            <a:cxnSpLocks/>
            <a:stCxn id="12" idx="1"/>
          </p:cNvCxnSpPr>
          <p:nvPr/>
        </p:nvCxnSpPr>
        <p:spPr>
          <a:xfrm flipH="1" flipV="1">
            <a:off x="4164746" y="4031024"/>
            <a:ext cx="2274154" cy="741787"/>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23D73D37-E07E-F7DD-27AC-500B22A6C83E}"/>
              </a:ext>
            </a:extLst>
          </p:cNvPr>
          <p:cNvSpPr/>
          <p:nvPr/>
        </p:nvSpPr>
        <p:spPr>
          <a:xfrm>
            <a:off x="6553200" y="3489486"/>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15" name="Google Shape;293;p30">
            <a:extLst>
              <a:ext uri="{FF2B5EF4-FFF2-40B4-BE49-F238E27FC236}">
                <a16:creationId xmlns:a16="http://schemas.microsoft.com/office/drawing/2014/main" id="{724A42BF-546A-66A7-6D80-5B7B78C93B3B}"/>
              </a:ext>
            </a:extLst>
          </p:cNvPr>
          <p:cNvCxnSpPr>
            <a:cxnSpLocks/>
            <a:stCxn id="14" idx="0"/>
          </p:cNvCxnSpPr>
          <p:nvPr/>
        </p:nvCxnSpPr>
        <p:spPr>
          <a:xfrm flipH="1" flipV="1">
            <a:off x="6354696" y="2789304"/>
            <a:ext cx="1260617" cy="700182"/>
          </a:xfrm>
          <a:prstGeom prst="straightConnector1">
            <a:avLst/>
          </a:prstGeom>
          <a:noFill/>
          <a:ln w="9525" cap="flat" cmpd="sng">
            <a:solidFill>
              <a:schemeClr val="dk1"/>
            </a:solidFill>
            <a:prstDash val="solid"/>
            <a:miter lim="800000"/>
            <a:headEnd type="none" w="sm" len="sm"/>
            <a:tailEnd type="triangle" w="med" len="med"/>
          </a:ln>
        </p:spPr>
      </p:cxnSp>
      <p:cxnSp>
        <p:nvCxnSpPr>
          <p:cNvPr id="16" name="Google Shape;294;p30">
            <a:extLst>
              <a:ext uri="{FF2B5EF4-FFF2-40B4-BE49-F238E27FC236}">
                <a16:creationId xmlns:a16="http://schemas.microsoft.com/office/drawing/2014/main" id="{0A4D0CA9-8545-B219-0D39-376E128A3CCD}"/>
              </a:ext>
            </a:extLst>
          </p:cNvPr>
          <p:cNvCxnSpPr>
            <a:stCxn id="14" idx="2"/>
            <a:endCxn id="12" idx="0"/>
          </p:cNvCxnSpPr>
          <p:nvPr/>
        </p:nvCxnSpPr>
        <p:spPr>
          <a:xfrm flipH="1">
            <a:off x="7260488" y="4222986"/>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0" name="&quot;No&quot; Symbol 19">
            <a:extLst>
              <a:ext uri="{FF2B5EF4-FFF2-40B4-BE49-F238E27FC236}">
                <a16:creationId xmlns:a16="http://schemas.microsoft.com/office/drawing/2014/main" id="{0CFE3ACE-9FA5-5978-97B1-AE442EDC4434}"/>
              </a:ext>
            </a:extLst>
          </p:cNvPr>
          <p:cNvSpPr/>
          <p:nvPr/>
        </p:nvSpPr>
        <p:spPr>
          <a:xfrm>
            <a:off x="6338047" y="2415816"/>
            <a:ext cx="326372" cy="329426"/>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chemeClr val="tx1"/>
              </a:solidFill>
            </a:endParaRPr>
          </a:p>
        </p:txBody>
      </p:sp>
      <p:sp>
        <p:nvSpPr>
          <p:cNvPr id="21" name="Google Shape;290;p30">
            <a:extLst>
              <a:ext uri="{FF2B5EF4-FFF2-40B4-BE49-F238E27FC236}">
                <a16:creationId xmlns:a16="http://schemas.microsoft.com/office/drawing/2014/main" id="{295B7726-5EC7-D757-34EC-DD2879D438E0}"/>
              </a:ext>
            </a:extLst>
          </p:cNvPr>
          <p:cNvSpPr/>
          <p:nvPr/>
        </p:nvSpPr>
        <p:spPr>
          <a:xfrm>
            <a:off x="3904122" y="537474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No transaction covers writing to the entity store, and writing to the broker – we do not have </a:t>
            </a:r>
            <a:r>
              <a:rPr lang="en-GB" sz="900" b="1" dirty="0">
                <a:solidFill>
                  <a:schemeClr val="dk1"/>
                </a:solidFill>
                <a:latin typeface="Calibri"/>
                <a:ea typeface="Calibri"/>
                <a:cs typeface="Calibri"/>
                <a:sym typeface="Calibri"/>
              </a:rPr>
              <a:t>Transactional Messaging</a:t>
            </a:r>
            <a:endParaRPr sz="900" b="1"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2" name="Google Shape;291;p30">
            <a:extLst>
              <a:ext uri="{FF2B5EF4-FFF2-40B4-BE49-F238E27FC236}">
                <a16:creationId xmlns:a16="http://schemas.microsoft.com/office/drawing/2014/main" id="{C9993525-C460-85E1-6C12-75ADC3852640}"/>
              </a:ext>
            </a:extLst>
          </p:cNvPr>
          <p:cNvCxnSpPr>
            <a:cxnSpLocks/>
          </p:cNvCxnSpPr>
          <p:nvPr/>
        </p:nvCxnSpPr>
        <p:spPr>
          <a:xfrm flipH="1" flipV="1">
            <a:off x="3795913" y="3849701"/>
            <a:ext cx="490305" cy="1525047"/>
          </a:xfrm>
          <a:prstGeom prst="straightConnector1">
            <a:avLst/>
          </a:prstGeom>
          <a:noFill/>
          <a:ln w="9525" cap="flat" cmpd="sng">
            <a:solidFill>
              <a:schemeClr val="dk1"/>
            </a:solidFill>
            <a:prstDash val="solid"/>
            <a:miter lim="800000"/>
            <a:headEnd type="none" w="sm" len="sm"/>
            <a:tailEnd type="triangle" w="med" len="med"/>
          </a:ln>
        </p:spPr>
      </p:cxnSp>
      <p:cxnSp>
        <p:nvCxnSpPr>
          <p:cNvPr id="27" name="Google Shape;291;p30">
            <a:extLst>
              <a:ext uri="{FF2B5EF4-FFF2-40B4-BE49-F238E27FC236}">
                <a16:creationId xmlns:a16="http://schemas.microsoft.com/office/drawing/2014/main" id="{808B7E4B-336A-2C4B-51C2-B3649484D45C}"/>
              </a:ext>
            </a:extLst>
          </p:cNvPr>
          <p:cNvCxnSpPr>
            <a:cxnSpLocks/>
          </p:cNvCxnSpPr>
          <p:nvPr/>
        </p:nvCxnSpPr>
        <p:spPr>
          <a:xfrm flipV="1">
            <a:off x="5039848" y="2789304"/>
            <a:ext cx="1700479" cy="2585444"/>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691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0"/>
          <p:cNvPicPr preferRelativeResize="0"/>
          <p:nvPr/>
        </p:nvPicPr>
        <p:blipFill>
          <a:blip r:embed="rId3">
            <a:alphaModFix/>
          </a:blip>
          <a:stretch>
            <a:fillRect/>
          </a:stretch>
        </p:blipFill>
        <p:spPr>
          <a:xfrm>
            <a:off x="297618" y="1089281"/>
            <a:ext cx="6813656" cy="4531482"/>
          </a:xfrm>
          <a:prstGeom prst="rect">
            <a:avLst/>
          </a:prstGeom>
          <a:noFill/>
          <a:ln>
            <a:noFill/>
          </a:ln>
        </p:spPr>
      </p:pic>
      <p:sp>
        <p:nvSpPr>
          <p:cNvPr id="290" name="Google Shape;290;p30"/>
          <p:cNvSpPr/>
          <p:nvPr/>
        </p:nvSpPr>
        <p:spPr>
          <a:xfrm>
            <a:off x="6225956" y="2272444"/>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1" name="Google Shape;291;p30"/>
          <p:cNvCxnSpPr>
            <a:stCxn id="290" idx="1"/>
          </p:cNvCxnSpPr>
          <p:nvPr/>
        </p:nvCxnSpPr>
        <p:spPr>
          <a:xfrm flipH="1">
            <a:off x="3459131" y="2613544"/>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292" name="Google Shape;292;p30"/>
          <p:cNvSpPr/>
          <p:nvPr/>
        </p:nvSpPr>
        <p:spPr>
          <a:xfrm>
            <a:off x="6340256" y="1330219"/>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a:solidFill>
                <a:schemeClr val="dk1"/>
              </a:solidFill>
              <a:latin typeface="Calibri"/>
              <a:ea typeface="Calibri"/>
              <a:cs typeface="Calibri"/>
              <a:sym typeface="Calibri"/>
            </a:endParaRPr>
          </a:p>
        </p:txBody>
      </p:sp>
      <p:cxnSp>
        <p:nvCxnSpPr>
          <p:cNvPr id="293" name="Google Shape;293;p30"/>
          <p:cNvCxnSpPr>
            <a:stCxn id="292" idx="1"/>
          </p:cNvCxnSpPr>
          <p:nvPr/>
        </p:nvCxnSpPr>
        <p:spPr>
          <a:xfrm flipH="1">
            <a:off x="5674931" y="1696969"/>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294" name="Google Shape;294;p30"/>
          <p:cNvCxnSpPr>
            <a:stCxn id="292" idx="2"/>
            <a:endCxn id="290" idx="0"/>
          </p:cNvCxnSpPr>
          <p:nvPr/>
        </p:nvCxnSpPr>
        <p:spPr>
          <a:xfrm flipH="1">
            <a:off x="7047544" y="2063719"/>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30"/>
          <p:cNvSpPr/>
          <p:nvPr/>
        </p:nvSpPr>
        <p:spPr>
          <a:xfrm>
            <a:off x="3343425" y="453871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Transacted Messaging we write not only to the </a:t>
            </a:r>
            <a:r>
              <a:rPr lang="en-US" sz="900" i="1">
                <a:solidFill>
                  <a:schemeClr val="dk1"/>
                </a:solidFill>
                <a:latin typeface="Calibri"/>
                <a:ea typeface="Calibri"/>
                <a:cs typeface="Calibri"/>
                <a:sym typeface="Calibri"/>
              </a:rPr>
              <a:t>Entity Table</a:t>
            </a:r>
            <a:r>
              <a:rPr lang="en-US" sz="900">
                <a:solidFill>
                  <a:schemeClr val="dk1"/>
                </a:solidFill>
                <a:latin typeface="Calibri"/>
                <a:ea typeface="Calibri"/>
                <a:cs typeface="Calibri"/>
                <a:sym typeface="Calibri"/>
              </a:rPr>
              <a:t>, but also to an </a:t>
            </a:r>
            <a:r>
              <a:rPr lang="en-US" sz="900" i="1">
                <a:solidFill>
                  <a:schemeClr val="dk1"/>
                </a:solidFill>
                <a:latin typeface="Calibri"/>
                <a:ea typeface="Calibri"/>
                <a:cs typeface="Calibri"/>
                <a:sym typeface="Calibri"/>
              </a:rPr>
              <a:t>Outbox Table</a:t>
            </a:r>
            <a:r>
              <a:rPr lang="en-US" sz="900">
                <a:solidFill>
                  <a:schemeClr val="dk1"/>
                </a:solidFill>
                <a:latin typeface="Calibri"/>
                <a:ea typeface="Calibri"/>
                <a:cs typeface="Calibri"/>
                <a:sym typeface="Calibri"/>
              </a:rPr>
              <a:t> within a </a:t>
            </a:r>
            <a:r>
              <a:rPr lang="en-US" sz="900" b="1">
                <a:solidFill>
                  <a:schemeClr val="dk1"/>
                </a:solidFill>
                <a:latin typeface="Calibri"/>
                <a:ea typeface="Calibri"/>
                <a:cs typeface="Calibri"/>
                <a:sym typeface="Calibri"/>
              </a:rPr>
              <a:t>transaction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6" name="Google Shape;296;p30"/>
          <p:cNvCxnSpPr>
            <a:stCxn id="295" idx="0"/>
          </p:cNvCxnSpPr>
          <p:nvPr/>
        </p:nvCxnSpPr>
        <p:spPr>
          <a:xfrm rot="10800000">
            <a:off x="3746175" y="3408094"/>
            <a:ext cx="418950" cy="1130625"/>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30"/>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98" name="Google Shape;298;p30"/>
          <p:cNvCxnSpPr>
            <a:stCxn id="297"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30"/>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0" name="Google Shape;300;p30"/>
          <p:cNvCxnSpPr>
            <a:stCxn id="299"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
        <p:nvSpPr>
          <p:cNvPr id="301" name="Google Shape;301;p30"/>
          <p:cNvSpPr/>
          <p:nvPr/>
        </p:nvSpPr>
        <p:spPr>
          <a:xfrm>
            <a:off x="7235756" y="3506138"/>
            <a:ext cx="1728225" cy="630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You can reduce latency by sending immediately and only use the Outbox for messages that fail to 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02" name="Google Shape;302;p30"/>
          <p:cNvCxnSpPr>
            <a:stCxn id="301" idx="0"/>
          </p:cNvCxnSpPr>
          <p:nvPr/>
        </p:nvCxnSpPr>
        <p:spPr>
          <a:xfrm rot="10800000">
            <a:off x="5494369" y="2212613"/>
            <a:ext cx="2605500" cy="1293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68919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par>
                                <p:cTn id="16" presetID="10" presetClass="entr" presetSubtype="0" fill="hold" nodeType="withEffect">
                                  <p:stCondLst>
                                    <p:cond delay="0"/>
                                  </p:stCondLst>
                                  <p:childTnLst>
                                    <p:set>
                                      <p:cBhvr>
                                        <p:cTn id="17" dur="1" fill="hold">
                                          <p:stCondLst>
                                            <p:cond delay="0"/>
                                          </p:stCondLst>
                                        </p:cTn>
                                        <p:tgtEl>
                                          <p:spTgt spid="290"/>
                                        </p:tgtEl>
                                        <p:attrNameLst>
                                          <p:attrName>style.visibility</p:attrName>
                                        </p:attrNameLst>
                                      </p:cBhvr>
                                      <p:to>
                                        <p:strVal val="visible"/>
                                      </p:to>
                                    </p:set>
                                    <p:animEffect transition="in" filter="fade">
                                      <p:cBhvr>
                                        <p:cTn id="18" dur="1000"/>
                                        <p:tgtEl>
                                          <p:spTgt spid="2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6"/>
                                        </p:tgtEl>
                                        <p:attrNameLst>
                                          <p:attrName>style.visibility</p:attrName>
                                        </p:attrNameLst>
                                      </p:cBhvr>
                                      <p:to>
                                        <p:strVal val="visible"/>
                                      </p:to>
                                    </p:set>
                                    <p:animEffect transition="in" filter="fade">
                                      <p:cBhvr>
                                        <p:cTn id="23" dur="1000"/>
                                        <p:tgtEl>
                                          <p:spTgt spid="296"/>
                                        </p:tgtEl>
                                      </p:cBhvr>
                                    </p:animEffect>
                                  </p:childTnLst>
                                </p:cTn>
                              </p:par>
                              <p:par>
                                <p:cTn id="24" presetID="10" presetClass="entr" presetSubtype="0" fill="hold" nodeType="withEffect">
                                  <p:stCondLst>
                                    <p:cond delay="0"/>
                                  </p:stCondLst>
                                  <p:childTnLst>
                                    <p:set>
                                      <p:cBhvr>
                                        <p:cTn id="25" dur="1" fill="hold">
                                          <p:stCondLst>
                                            <p:cond delay="0"/>
                                          </p:stCondLst>
                                        </p:cTn>
                                        <p:tgtEl>
                                          <p:spTgt spid="295"/>
                                        </p:tgtEl>
                                        <p:attrNameLst>
                                          <p:attrName>style.visibility</p:attrName>
                                        </p:attrNameLst>
                                      </p:cBhvr>
                                      <p:to>
                                        <p:strVal val="visible"/>
                                      </p:to>
                                    </p:set>
                                    <p:animEffect transition="in" filter="fade">
                                      <p:cBhvr>
                                        <p:cTn id="26" dur="1000"/>
                                        <p:tgtEl>
                                          <p:spTgt spid="2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8"/>
                                        </p:tgtEl>
                                        <p:attrNameLst>
                                          <p:attrName>style.visibility</p:attrName>
                                        </p:attrNameLst>
                                      </p:cBhvr>
                                      <p:to>
                                        <p:strVal val="visible"/>
                                      </p:to>
                                    </p:set>
                                    <p:animEffect transition="in" filter="fade">
                                      <p:cBhvr>
                                        <p:cTn id="31" dur="1000"/>
                                        <p:tgtEl>
                                          <p:spTgt spid="298"/>
                                        </p:tgtEl>
                                      </p:cBhvr>
                                    </p:animEffect>
                                  </p:childTnLst>
                                </p:cTn>
                              </p:par>
                              <p:par>
                                <p:cTn id="32" presetID="10" presetClass="entr" presetSubtype="0" fill="hold" nodeType="withEffect">
                                  <p:stCondLst>
                                    <p:cond delay="0"/>
                                  </p:stCondLst>
                                  <p:childTnLst>
                                    <p:set>
                                      <p:cBhvr>
                                        <p:cTn id="33" dur="1" fill="hold">
                                          <p:stCondLst>
                                            <p:cond delay="0"/>
                                          </p:stCondLst>
                                        </p:cTn>
                                        <p:tgtEl>
                                          <p:spTgt spid="297"/>
                                        </p:tgtEl>
                                        <p:attrNameLst>
                                          <p:attrName>style.visibility</p:attrName>
                                        </p:attrNameLst>
                                      </p:cBhvr>
                                      <p:to>
                                        <p:strVal val="visible"/>
                                      </p:to>
                                    </p:set>
                                    <p:animEffect transition="in" filter="fade">
                                      <p:cBhvr>
                                        <p:cTn id="34" dur="1000"/>
                                        <p:tgtEl>
                                          <p:spTgt spid="29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0"/>
                                        </p:tgtEl>
                                        <p:attrNameLst>
                                          <p:attrName>style.visibility</p:attrName>
                                        </p:attrNameLst>
                                      </p:cBhvr>
                                      <p:to>
                                        <p:strVal val="visible"/>
                                      </p:to>
                                    </p:set>
                                    <p:animEffect transition="in" filter="fade">
                                      <p:cBhvr>
                                        <p:cTn id="39" dur="1000"/>
                                        <p:tgtEl>
                                          <p:spTgt spid="300"/>
                                        </p:tgtEl>
                                      </p:cBhvr>
                                    </p:animEffect>
                                  </p:childTnLst>
                                </p:cTn>
                              </p:par>
                              <p:par>
                                <p:cTn id="40" presetID="10" presetClass="entr" presetSubtype="0" fill="hold"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fade">
                                      <p:cBhvr>
                                        <p:cTn id="42" dur="1000"/>
                                        <p:tgtEl>
                                          <p:spTgt spid="29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2"/>
                                        </p:tgtEl>
                                        <p:attrNameLst>
                                          <p:attrName>style.visibility</p:attrName>
                                        </p:attrNameLst>
                                      </p:cBhvr>
                                      <p:to>
                                        <p:strVal val="visible"/>
                                      </p:to>
                                    </p:set>
                                    <p:animEffect transition="in" filter="fade">
                                      <p:cBhvr>
                                        <p:cTn id="47" dur="1000"/>
                                        <p:tgtEl>
                                          <p:spTgt spid="302"/>
                                        </p:tgtEl>
                                      </p:cBhvr>
                                    </p:animEffect>
                                  </p:childTnLst>
                                </p:cTn>
                              </p:par>
                              <p:par>
                                <p:cTn id="48" presetID="10" presetClass="entr" presetSubtype="0" fill="hold" nodeType="withEffect">
                                  <p:stCondLst>
                                    <p:cond delay="0"/>
                                  </p:stCondLst>
                                  <p:childTnLst>
                                    <p:set>
                                      <p:cBhvr>
                                        <p:cTn id="49" dur="1" fill="hold">
                                          <p:stCondLst>
                                            <p:cond delay="0"/>
                                          </p:stCondLst>
                                        </p:cTn>
                                        <p:tgtEl>
                                          <p:spTgt spid="301"/>
                                        </p:tgtEl>
                                        <p:attrNameLst>
                                          <p:attrName>style.visibility</p:attrName>
                                        </p:attrNameLst>
                                      </p:cBhvr>
                                      <p:to>
                                        <p:strVal val="visible"/>
                                      </p:to>
                                    </p:set>
                                    <p:animEffect transition="in" filter="fade">
                                      <p:cBhvr>
                                        <p:cTn id="50"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1"/>
          <p:cNvPicPr preferRelativeResize="0"/>
          <p:nvPr/>
        </p:nvPicPr>
        <p:blipFill>
          <a:blip r:embed="rId3">
            <a:alphaModFix/>
          </a:blip>
          <a:stretch>
            <a:fillRect/>
          </a:stretch>
        </p:blipFill>
        <p:spPr>
          <a:xfrm>
            <a:off x="114301" y="971551"/>
            <a:ext cx="7390175" cy="4914899"/>
          </a:xfrm>
          <a:prstGeom prst="rect">
            <a:avLst/>
          </a:prstGeom>
          <a:noFill/>
          <a:ln>
            <a:noFill/>
          </a:ln>
        </p:spPr>
      </p:pic>
      <p:sp>
        <p:nvSpPr>
          <p:cNvPr id="309" name="Google Shape;309;p31"/>
          <p:cNvSpPr/>
          <p:nvPr/>
        </p:nvSpPr>
        <p:spPr>
          <a:xfrm>
            <a:off x="6807956" y="1884038"/>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Messages may be sent out-of-order by an Outbox.</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You can’t have FIFO with this approach.</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0" name="Google Shape;310;p31"/>
          <p:cNvCxnSpPr>
            <a:stCxn id="309" idx="2"/>
          </p:cNvCxnSpPr>
          <p:nvPr/>
        </p:nvCxnSpPr>
        <p:spPr>
          <a:xfrm flipH="1">
            <a:off x="6644831" y="2566238"/>
            <a:ext cx="984825" cy="468675"/>
          </a:xfrm>
          <a:prstGeom prst="straightConnector1">
            <a:avLst/>
          </a:prstGeom>
          <a:noFill/>
          <a:ln w="9525" cap="flat" cmpd="sng">
            <a:solidFill>
              <a:schemeClr val="dk1"/>
            </a:solidFill>
            <a:prstDash val="solid"/>
            <a:miter lim="800000"/>
            <a:headEnd type="none" w="sm" len="sm"/>
            <a:tailEnd type="triangle" w="med" len="med"/>
          </a:ln>
        </p:spPr>
      </p:cxnSp>
      <p:sp>
        <p:nvSpPr>
          <p:cNvPr id="311" name="Google Shape;311;p31"/>
          <p:cNvSpPr/>
          <p:nvPr/>
        </p:nvSpPr>
        <p:spPr>
          <a:xfrm>
            <a:off x="7040231" y="4561875"/>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Use PUT semantics i.e. send whole records, not a delta. Then use a strategy of most recent version wins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12" name="Google Shape;312;p31"/>
          <p:cNvCxnSpPr>
            <a:stCxn id="311" idx="0"/>
          </p:cNvCxnSpPr>
          <p:nvPr/>
        </p:nvCxnSpPr>
        <p:spPr>
          <a:xfrm rot="10800000">
            <a:off x="7687106" y="2566350"/>
            <a:ext cx="174825" cy="1995525"/>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7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1000"/>
                                        <p:tgtEl>
                                          <p:spTgt spid="310"/>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fade">
                                      <p:cBhvr>
                                        <p:cTn id="15" dur="1000"/>
                                        <p:tgtEl>
                                          <p:spTgt spid="312"/>
                                        </p:tgtEl>
                                      </p:cBhvr>
                                    </p:animEffect>
                                  </p:childTnLst>
                                </p:cTn>
                              </p:par>
                              <p:par>
                                <p:cTn id="16" presetID="10" presetClass="entr" presetSubtype="0" fill="hold" nodeType="withEffect">
                                  <p:stCondLst>
                                    <p:cond delay="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B99ADF-51FE-57DC-0EE6-371B9F18A66D}"/>
              </a:ext>
            </a:extLst>
          </p:cNvPr>
          <p:cNvPicPr>
            <a:picLocks noChangeAspect="1"/>
          </p:cNvPicPr>
          <p:nvPr/>
        </p:nvPicPr>
        <p:blipFill>
          <a:blip r:embed="rId2"/>
          <a:stretch>
            <a:fillRect/>
          </a:stretch>
        </p:blipFill>
        <p:spPr>
          <a:xfrm>
            <a:off x="179970" y="551837"/>
            <a:ext cx="7772400" cy="5492067"/>
          </a:xfrm>
          <a:prstGeom prst="rect">
            <a:avLst/>
          </a:prstGeom>
        </p:spPr>
      </p:pic>
      <p:sp>
        <p:nvSpPr>
          <p:cNvPr id="2" name="Slide Number Placeholder 1">
            <a:extLst>
              <a:ext uri="{FF2B5EF4-FFF2-40B4-BE49-F238E27FC236}">
                <a16:creationId xmlns:a16="http://schemas.microsoft.com/office/drawing/2014/main" id="{63E585A4-18B9-3A4F-6A9B-AA0E93E6C7EC}"/>
              </a:ext>
            </a:extLst>
          </p:cNvPr>
          <p:cNvSpPr>
            <a:spLocks noGrp="1"/>
          </p:cNvSpPr>
          <p:nvPr>
            <p:ph type="sldNum" sz="quarter" idx="12"/>
          </p:nvPr>
        </p:nvSpPr>
        <p:spPr/>
        <p:txBody>
          <a:bodyPr/>
          <a:lstStyle/>
          <a:p>
            <a:fld id="{867D4A06-35AE-BD4A-84A9-613A26F3D41D}" type="slidenum">
              <a:rPr lang="en-US" smtClean="0"/>
              <a:pPr/>
              <a:t>23</a:t>
            </a:fld>
            <a:endParaRPr lang="en-US"/>
          </a:p>
        </p:txBody>
      </p:sp>
      <p:sp>
        <p:nvSpPr>
          <p:cNvPr id="5" name="Google Shape;290;p30">
            <a:extLst>
              <a:ext uri="{FF2B5EF4-FFF2-40B4-BE49-F238E27FC236}">
                <a16:creationId xmlns:a16="http://schemas.microsoft.com/office/drawing/2014/main" id="{33F85F6B-9386-DEC5-2D8B-F80EFABCCB49}"/>
              </a:ext>
            </a:extLst>
          </p:cNvPr>
          <p:cNvSpPr/>
          <p:nvPr/>
        </p:nvSpPr>
        <p:spPr>
          <a:xfrm>
            <a:off x="6832995" y="1673089"/>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There is a risk that the write to the broker fails, but the write to the entity store succeeds.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And vice versa.</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6" name="Google Shape;291;p30">
            <a:extLst>
              <a:ext uri="{FF2B5EF4-FFF2-40B4-BE49-F238E27FC236}">
                <a16:creationId xmlns:a16="http://schemas.microsoft.com/office/drawing/2014/main" id="{D7FCFBF4-63E5-35B4-1B63-8E7DCEFA8EB5}"/>
              </a:ext>
            </a:extLst>
          </p:cNvPr>
          <p:cNvCxnSpPr>
            <a:stCxn id="5" idx="1"/>
          </p:cNvCxnSpPr>
          <p:nvPr/>
        </p:nvCxnSpPr>
        <p:spPr>
          <a:xfrm flipH="1">
            <a:off x="4066170" y="2014189"/>
            <a:ext cx="2766825" cy="592650"/>
          </a:xfrm>
          <a:prstGeom prst="straightConnector1">
            <a:avLst/>
          </a:prstGeom>
          <a:noFill/>
          <a:ln w="9525" cap="flat" cmpd="sng">
            <a:solidFill>
              <a:schemeClr val="dk1"/>
            </a:solidFill>
            <a:prstDash val="solid"/>
            <a:miter lim="800000"/>
            <a:headEnd type="none" w="sm" len="sm"/>
            <a:tailEnd type="triangle" w="med" len="med"/>
          </a:ln>
        </p:spPr>
      </p:cxnSp>
      <p:sp>
        <p:nvSpPr>
          <p:cNvPr id="7" name="Google Shape;292;p30">
            <a:extLst>
              <a:ext uri="{FF2B5EF4-FFF2-40B4-BE49-F238E27FC236}">
                <a16:creationId xmlns:a16="http://schemas.microsoft.com/office/drawing/2014/main" id="{EDD0002F-0F61-1437-55C4-FF558A42E968}"/>
              </a:ext>
            </a:extLst>
          </p:cNvPr>
          <p:cNvSpPr/>
          <p:nvPr/>
        </p:nvSpPr>
        <p:spPr>
          <a:xfrm>
            <a:off x="6947295" y="730864"/>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Otherwise subscribers can become out-of-sync</a:t>
            </a:r>
            <a:endParaRPr sz="900" dirty="0">
              <a:solidFill>
                <a:schemeClr val="dk1"/>
              </a:solidFill>
              <a:latin typeface="Calibri"/>
              <a:ea typeface="Calibri"/>
              <a:cs typeface="Calibri"/>
              <a:sym typeface="Calibri"/>
            </a:endParaRPr>
          </a:p>
        </p:txBody>
      </p:sp>
      <p:cxnSp>
        <p:nvCxnSpPr>
          <p:cNvPr id="8" name="Google Shape;293;p30">
            <a:extLst>
              <a:ext uri="{FF2B5EF4-FFF2-40B4-BE49-F238E27FC236}">
                <a16:creationId xmlns:a16="http://schemas.microsoft.com/office/drawing/2014/main" id="{28C0DF16-6EE0-00CC-8043-E8A40E328DEE}"/>
              </a:ext>
            </a:extLst>
          </p:cNvPr>
          <p:cNvCxnSpPr>
            <a:stCxn id="7" idx="1"/>
          </p:cNvCxnSpPr>
          <p:nvPr/>
        </p:nvCxnSpPr>
        <p:spPr>
          <a:xfrm flipH="1">
            <a:off x="6281970" y="1097614"/>
            <a:ext cx="665325" cy="546525"/>
          </a:xfrm>
          <a:prstGeom prst="straightConnector1">
            <a:avLst/>
          </a:prstGeom>
          <a:noFill/>
          <a:ln w="9525" cap="flat" cmpd="sng">
            <a:solidFill>
              <a:schemeClr val="dk1"/>
            </a:solidFill>
            <a:prstDash val="solid"/>
            <a:miter lim="800000"/>
            <a:headEnd type="none" w="sm" len="sm"/>
            <a:tailEnd type="triangle" w="med" len="med"/>
          </a:ln>
        </p:spPr>
      </p:cxnSp>
      <p:cxnSp>
        <p:nvCxnSpPr>
          <p:cNvPr id="9" name="Google Shape;294;p30">
            <a:extLst>
              <a:ext uri="{FF2B5EF4-FFF2-40B4-BE49-F238E27FC236}">
                <a16:creationId xmlns:a16="http://schemas.microsoft.com/office/drawing/2014/main" id="{10E5C5B3-FA83-9EDA-4FB5-8A189497A963}"/>
              </a:ext>
            </a:extLst>
          </p:cNvPr>
          <p:cNvCxnSpPr>
            <a:stCxn id="7" idx="2"/>
            <a:endCxn id="5" idx="0"/>
          </p:cNvCxnSpPr>
          <p:nvPr/>
        </p:nvCxnSpPr>
        <p:spPr>
          <a:xfrm flipH="1">
            <a:off x="7654583" y="1464364"/>
            <a:ext cx="354825" cy="208800"/>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5;p30">
            <a:extLst>
              <a:ext uri="{FF2B5EF4-FFF2-40B4-BE49-F238E27FC236}">
                <a16:creationId xmlns:a16="http://schemas.microsoft.com/office/drawing/2014/main" id="{B5E19333-385D-9725-E720-8562F3985E9C}"/>
              </a:ext>
            </a:extLst>
          </p:cNvPr>
          <p:cNvSpPr/>
          <p:nvPr/>
        </p:nvSpPr>
        <p:spPr>
          <a:xfrm>
            <a:off x="3750300" y="5115021"/>
            <a:ext cx="164340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If we do not have transactions across tables, we cannot guarantee to write to the Entity and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1" name="Google Shape;296;p30">
            <a:extLst>
              <a:ext uri="{FF2B5EF4-FFF2-40B4-BE49-F238E27FC236}">
                <a16:creationId xmlns:a16="http://schemas.microsoft.com/office/drawing/2014/main" id="{0E0A66C8-86CF-DFD6-C7D2-7CB1D4710D01}"/>
              </a:ext>
            </a:extLst>
          </p:cNvPr>
          <p:cNvCxnSpPr>
            <a:cxnSpLocks/>
            <a:stCxn id="10" idx="0"/>
          </p:cNvCxnSpPr>
          <p:nvPr/>
        </p:nvCxnSpPr>
        <p:spPr>
          <a:xfrm flipH="1" flipV="1">
            <a:off x="4164746" y="2976889"/>
            <a:ext cx="407254" cy="2138132"/>
          </a:xfrm>
          <a:prstGeom prst="straightConnector1">
            <a:avLst/>
          </a:prstGeom>
          <a:noFill/>
          <a:ln w="9525" cap="flat" cmpd="sng">
            <a:solidFill>
              <a:schemeClr val="dk1"/>
            </a:solidFill>
            <a:prstDash val="solid"/>
            <a:miter lim="800000"/>
            <a:headEnd type="none" w="sm" len="sm"/>
            <a:tailEnd type="triangle" w="med" len="med"/>
          </a:ln>
        </p:spPr>
      </p:cxnSp>
      <p:sp>
        <p:nvSpPr>
          <p:cNvPr id="15" name="Google Shape;295;p30">
            <a:extLst>
              <a:ext uri="{FF2B5EF4-FFF2-40B4-BE49-F238E27FC236}">
                <a16:creationId xmlns:a16="http://schemas.microsoft.com/office/drawing/2014/main" id="{0FB97F31-70B2-B990-8685-1415E142106F}"/>
              </a:ext>
            </a:extLst>
          </p:cNvPr>
          <p:cNvSpPr/>
          <p:nvPr/>
        </p:nvSpPr>
        <p:spPr>
          <a:xfrm>
            <a:off x="2734727" y="5965063"/>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Instead, we consume the transaction log of the Db, and we write to our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16" name="Google Shape;296;p30">
            <a:extLst>
              <a:ext uri="{FF2B5EF4-FFF2-40B4-BE49-F238E27FC236}">
                <a16:creationId xmlns:a16="http://schemas.microsoft.com/office/drawing/2014/main" id="{EA78B0B0-77E1-DF74-7C73-3938A3741211}"/>
              </a:ext>
            </a:extLst>
          </p:cNvPr>
          <p:cNvCxnSpPr>
            <a:cxnSpLocks/>
            <a:stCxn id="15" idx="0"/>
          </p:cNvCxnSpPr>
          <p:nvPr/>
        </p:nvCxnSpPr>
        <p:spPr>
          <a:xfrm flipV="1">
            <a:off x="3556427" y="3511603"/>
            <a:ext cx="222392" cy="2453460"/>
          </a:xfrm>
          <a:prstGeom prst="straightConnector1">
            <a:avLst/>
          </a:prstGeom>
          <a:noFill/>
          <a:ln w="9525" cap="flat" cmpd="sng">
            <a:solidFill>
              <a:schemeClr val="dk1"/>
            </a:solidFill>
            <a:prstDash val="solid"/>
            <a:miter lim="800000"/>
            <a:headEnd type="none" w="sm" len="sm"/>
            <a:tailEnd type="triangle" w="med" len="med"/>
          </a:ln>
        </p:spPr>
      </p:cxnSp>
      <p:sp>
        <p:nvSpPr>
          <p:cNvPr id="19" name="Google Shape;295;p30">
            <a:extLst>
              <a:ext uri="{FF2B5EF4-FFF2-40B4-BE49-F238E27FC236}">
                <a16:creationId xmlns:a16="http://schemas.microsoft.com/office/drawing/2014/main" id="{4B573DB2-B6A5-D0FF-DC3E-868437572A7F}"/>
              </a:ext>
            </a:extLst>
          </p:cNvPr>
          <p:cNvSpPr/>
          <p:nvPr/>
        </p:nvSpPr>
        <p:spPr>
          <a:xfrm>
            <a:off x="5043894" y="6042190"/>
            <a:ext cx="1643400" cy="52794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We only advance out </a:t>
            </a:r>
            <a:r>
              <a:rPr lang="en-GB" sz="900" i="1" dirty="0">
                <a:solidFill>
                  <a:schemeClr val="dk1"/>
                </a:solidFill>
                <a:latin typeface="Calibri"/>
                <a:ea typeface="Calibri"/>
                <a:cs typeface="Calibri"/>
                <a:sym typeface="Calibri"/>
              </a:rPr>
              <a:t>pointer</a:t>
            </a:r>
            <a:r>
              <a:rPr lang="en-GB" sz="900" dirty="0">
                <a:solidFill>
                  <a:schemeClr val="dk1"/>
                </a:solidFill>
                <a:latin typeface="Calibri"/>
                <a:ea typeface="Calibri"/>
                <a:cs typeface="Calibri"/>
                <a:sym typeface="Calibri"/>
              </a:rPr>
              <a:t> into the stream on a successful write to the Outbox.</a:t>
            </a:r>
            <a:endParaRPr sz="900" dirty="0">
              <a:solidFill>
                <a:schemeClr val="dk1"/>
              </a:solidFill>
              <a:latin typeface="Calibri"/>
              <a:ea typeface="Calibri"/>
              <a:cs typeface="Calibri"/>
              <a:sym typeface="Calibri"/>
            </a:endParaRPr>
          </a:p>
          <a:p>
            <a:pPr algn="ctr"/>
            <a:endParaRPr sz="900" dirty="0">
              <a:solidFill>
                <a:schemeClr val="dk1"/>
              </a:solidFill>
              <a:latin typeface="Calibri"/>
              <a:ea typeface="Calibri"/>
              <a:cs typeface="Calibri"/>
              <a:sym typeface="Calibri"/>
            </a:endParaRPr>
          </a:p>
        </p:txBody>
      </p:sp>
      <p:cxnSp>
        <p:nvCxnSpPr>
          <p:cNvPr id="20" name="Google Shape;296;p30">
            <a:extLst>
              <a:ext uri="{FF2B5EF4-FFF2-40B4-BE49-F238E27FC236}">
                <a16:creationId xmlns:a16="http://schemas.microsoft.com/office/drawing/2014/main" id="{F8D71888-A106-7F6E-C4C6-DFDD8D9B18BB}"/>
              </a:ext>
            </a:extLst>
          </p:cNvPr>
          <p:cNvCxnSpPr>
            <a:cxnSpLocks/>
            <a:endCxn id="15" idx="3"/>
          </p:cNvCxnSpPr>
          <p:nvPr/>
        </p:nvCxnSpPr>
        <p:spPr>
          <a:xfrm flipH="1" flipV="1">
            <a:off x="4378127" y="6229036"/>
            <a:ext cx="632538" cy="77127"/>
          </a:xfrm>
          <a:prstGeom prst="straightConnector1">
            <a:avLst/>
          </a:prstGeom>
          <a:noFill/>
          <a:ln w="9525" cap="flat" cmpd="sng">
            <a:solidFill>
              <a:schemeClr val="dk1"/>
            </a:solidFill>
            <a:prstDash val="solid"/>
            <a:miter lim="800000"/>
            <a:headEnd type="none" w="sm" len="sm"/>
            <a:tailEnd type="triangle" w="med" len="med"/>
          </a:ln>
        </p:spPr>
      </p:cxnSp>
      <p:sp>
        <p:nvSpPr>
          <p:cNvPr id="23" name="Google Shape;297;p30">
            <a:extLst>
              <a:ext uri="{FF2B5EF4-FFF2-40B4-BE49-F238E27FC236}">
                <a16:creationId xmlns:a16="http://schemas.microsoft.com/office/drawing/2014/main" id="{0A8D6E1C-C200-F266-8CE5-18B112C4A287}"/>
              </a:ext>
            </a:extLst>
          </p:cNvPr>
          <p:cNvSpPr/>
          <p:nvPr/>
        </p:nvSpPr>
        <p:spPr>
          <a:xfrm>
            <a:off x="5290894" y="4706869"/>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A separate thread or process looks for messages in the Outbox that have not been sent yet and dispatches them to the broker.</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4" name="Google Shape;298;p30">
            <a:extLst>
              <a:ext uri="{FF2B5EF4-FFF2-40B4-BE49-F238E27FC236}">
                <a16:creationId xmlns:a16="http://schemas.microsoft.com/office/drawing/2014/main" id="{F59C560B-D86A-5B1C-EDE9-DDE163BE813C}"/>
              </a:ext>
            </a:extLst>
          </p:cNvPr>
          <p:cNvCxnSpPr>
            <a:stCxn id="23" idx="0"/>
          </p:cNvCxnSpPr>
          <p:nvPr/>
        </p:nvCxnSpPr>
        <p:spPr>
          <a:xfrm rot="10800000">
            <a:off x="5414531" y="3843769"/>
            <a:ext cx="740475" cy="863100"/>
          </a:xfrm>
          <a:prstGeom prst="straightConnector1">
            <a:avLst/>
          </a:prstGeom>
          <a:noFill/>
          <a:ln w="9525" cap="flat" cmpd="sng">
            <a:solidFill>
              <a:schemeClr val="dk1"/>
            </a:solidFill>
            <a:prstDash val="solid"/>
            <a:miter lim="800000"/>
            <a:headEnd type="none" w="sm" len="sm"/>
            <a:tailEnd type="triangle" w="med" len="med"/>
          </a:ln>
        </p:spPr>
      </p:cxnSp>
      <p:sp>
        <p:nvSpPr>
          <p:cNvPr id="25" name="Google Shape;299;p30">
            <a:extLst>
              <a:ext uri="{FF2B5EF4-FFF2-40B4-BE49-F238E27FC236}">
                <a16:creationId xmlns:a16="http://schemas.microsoft.com/office/drawing/2014/main" id="{3D7A6F54-DCFC-84C8-4455-73413EA2BEE7}"/>
              </a:ext>
            </a:extLst>
          </p:cNvPr>
          <p:cNvSpPr/>
          <p:nvPr/>
        </p:nvSpPr>
        <p:spPr>
          <a:xfrm>
            <a:off x="7142719" y="4677713"/>
            <a:ext cx="1728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Once the message has been dispatched, we mark it as sent.</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This is </a:t>
            </a:r>
            <a:r>
              <a:rPr lang="en-US" sz="900" i="1">
                <a:solidFill>
                  <a:schemeClr val="dk1"/>
                </a:solidFill>
                <a:latin typeface="Calibri"/>
                <a:ea typeface="Calibri"/>
                <a:cs typeface="Calibri"/>
                <a:sym typeface="Calibri"/>
              </a:rPr>
              <a:t>at least once</a:t>
            </a:r>
            <a:r>
              <a:rPr lang="en-US" sz="900">
                <a:solidFill>
                  <a:schemeClr val="dk1"/>
                </a:solidFill>
                <a:latin typeface="Calibri"/>
                <a:ea typeface="Calibri"/>
                <a:cs typeface="Calibri"/>
                <a:sym typeface="Calibri"/>
              </a:rPr>
              <a:t> as we may fail to get or write a notification and therefore resend.</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6" name="Google Shape;300;p30">
            <a:extLst>
              <a:ext uri="{FF2B5EF4-FFF2-40B4-BE49-F238E27FC236}">
                <a16:creationId xmlns:a16="http://schemas.microsoft.com/office/drawing/2014/main" id="{FD5389A4-F3D5-BCC7-BF2E-B95CAB9D7A7E}"/>
              </a:ext>
            </a:extLst>
          </p:cNvPr>
          <p:cNvCxnSpPr>
            <a:stCxn id="25" idx="0"/>
          </p:cNvCxnSpPr>
          <p:nvPr/>
        </p:nvCxnSpPr>
        <p:spPr>
          <a:xfrm rot="10800000">
            <a:off x="5621831" y="3838463"/>
            <a:ext cx="2385000" cy="839250"/>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91248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0BFC1E-A0FA-6480-ED66-26FED2248C9A}"/>
              </a:ext>
            </a:extLst>
          </p:cNvPr>
          <p:cNvSpPr>
            <a:spLocks noGrp="1"/>
          </p:cNvSpPr>
          <p:nvPr>
            <p:ph type="sldNum" sz="quarter" idx="12"/>
          </p:nvPr>
        </p:nvSpPr>
        <p:spPr/>
        <p:txBody>
          <a:bodyPr/>
          <a:lstStyle/>
          <a:p>
            <a:fld id="{867D4A06-35AE-BD4A-84A9-613A26F3D41D}" type="slidenum">
              <a:rPr lang="en-US" smtClean="0"/>
              <a:pPr/>
              <a:t>24</a:t>
            </a:fld>
            <a:endParaRPr lang="en-US"/>
          </a:p>
        </p:txBody>
      </p:sp>
      <p:pic>
        <p:nvPicPr>
          <p:cNvPr id="4" name="Picture 3">
            <a:extLst>
              <a:ext uri="{FF2B5EF4-FFF2-40B4-BE49-F238E27FC236}">
                <a16:creationId xmlns:a16="http://schemas.microsoft.com/office/drawing/2014/main" id="{03536A68-79F9-3B07-BFEC-66896DAD98D8}"/>
              </a:ext>
            </a:extLst>
          </p:cNvPr>
          <p:cNvPicPr>
            <a:picLocks noChangeAspect="1"/>
          </p:cNvPicPr>
          <p:nvPr/>
        </p:nvPicPr>
        <p:blipFill>
          <a:blip r:embed="rId3"/>
          <a:stretch>
            <a:fillRect/>
          </a:stretch>
        </p:blipFill>
        <p:spPr>
          <a:xfrm>
            <a:off x="406400" y="368300"/>
            <a:ext cx="7772400" cy="5710818"/>
          </a:xfrm>
          <a:prstGeom prst="rect">
            <a:avLst/>
          </a:prstGeom>
        </p:spPr>
      </p:pic>
      <p:sp>
        <p:nvSpPr>
          <p:cNvPr id="5" name="Google Shape;292;p30">
            <a:extLst>
              <a:ext uri="{FF2B5EF4-FFF2-40B4-BE49-F238E27FC236}">
                <a16:creationId xmlns:a16="http://schemas.microsoft.com/office/drawing/2014/main" id="{46977D08-A774-4D03-AB84-2575FBACC37F}"/>
              </a:ext>
            </a:extLst>
          </p:cNvPr>
          <p:cNvSpPr/>
          <p:nvPr/>
        </p:nvSpPr>
        <p:spPr>
          <a:xfrm>
            <a:off x="6939611" y="1007489"/>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want to ensure that for every change to our service, we raise a corresponding event that can be subscribed to. </a:t>
            </a:r>
            <a:endParaRPr sz="900" dirty="0">
              <a:solidFill>
                <a:schemeClr val="dk1"/>
              </a:solidFill>
              <a:latin typeface="Calibri"/>
              <a:ea typeface="Calibri"/>
              <a:cs typeface="Calibri"/>
              <a:sym typeface="Calibri"/>
            </a:endParaRPr>
          </a:p>
        </p:txBody>
      </p:sp>
      <p:cxnSp>
        <p:nvCxnSpPr>
          <p:cNvPr id="7" name="Google Shape;294;p30">
            <a:extLst>
              <a:ext uri="{FF2B5EF4-FFF2-40B4-BE49-F238E27FC236}">
                <a16:creationId xmlns:a16="http://schemas.microsoft.com/office/drawing/2014/main" id="{35432048-34D1-CDB0-7A12-43ABBAC7ACCE}"/>
              </a:ext>
            </a:extLst>
          </p:cNvPr>
          <p:cNvCxnSpPr>
            <a:cxnSpLocks/>
            <a:stCxn id="5" idx="2"/>
          </p:cNvCxnSpPr>
          <p:nvPr/>
        </p:nvCxnSpPr>
        <p:spPr>
          <a:xfrm flipH="1">
            <a:off x="7538037" y="1582911"/>
            <a:ext cx="463687" cy="1191025"/>
          </a:xfrm>
          <a:prstGeom prst="straightConnector1">
            <a:avLst/>
          </a:prstGeom>
          <a:noFill/>
          <a:ln w="9525" cap="flat" cmpd="sng">
            <a:solidFill>
              <a:schemeClr val="dk1"/>
            </a:solidFill>
            <a:prstDash val="solid"/>
            <a:miter lim="800000"/>
            <a:headEnd type="none" w="sm" len="sm"/>
            <a:tailEnd type="triangle" w="med" len="med"/>
          </a:ln>
        </p:spPr>
      </p:cxnSp>
      <p:sp>
        <p:nvSpPr>
          <p:cNvPr id="11" name="Google Shape;292;p30">
            <a:extLst>
              <a:ext uri="{FF2B5EF4-FFF2-40B4-BE49-F238E27FC236}">
                <a16:creationId xmlns:a16="http://schemas.microsoft.com/office/drawing/2014/main" id="{08A3CD9C-9DD1-8A04-6CDA-B3DCDFAE7514}"/>
              </a:ext>
            </a:extLst>
          </p:cNvPr>
          <p:cNvSpPr/>
          <p:nvPr/>
        </p:nvSpPr>
        <p:spPr>
          <a:xfrm>
            <a:off x="4428975" y="1182941"/>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avoid the transactional message problem – we just raise the event describing the intended change of state, and do not write to the backing store</a:t>
            </a:r>
            <a:endParaRPr sz="900" dirty="0">
              <a:solidFill>
                <a:schemeClr val="dk1"/>
              </a:solidFill>
              <a:latin typeface="Calibri"/>
              <a:ea typeface="Calibri"/>
              <a:cs typeface="Calibri"/>
              <a:sym typeface="Calibri"/>
            </a:endParaRPr>
          </a:p>
        </p:txBody>
      </p:sp>
      <p:cxnSp>
        <p:nvCxnSpPr>
          <p:cNvPr id="12" name="Google Shape;294;p30">
            <a:extLst>
              <a:ext uri="{FF2B5EF4-FFF2-40B4-BE49-F238E27FC236}">
                <a16:creationId xmlns:a16="http://schemas.microsoft.com/office/drawing/2014/main" id="{70494E6C-1693-5B22-767F-272E26E89BFE}"/>
              </a:ext>
            </a:extLst>
          </p:cNvPr>
          <p:cNvCxnSpPr>
            <a:cxnSpLocks/>
            <a:stCxn id="5" idx="1"/>
          </p:cNvCxnSpPr>
          <p:nvPr/>
        </p:nvCxnSpPr>
        <p:spPr>
          <a:xfrm flipH="1">
            <a:off x="6553200" y="1295200"/>
            <a:ext cx="386411" cy="187818"/>
          </a:xfrm>
          <a:prstGeom prst="straightConnector1">
            <a:avLst/>
          </a:prstGeom>
          <a:noFill/>
          <a:ln w="9525" cap="flat" cmpd="sng">
            <a:solidFill>
              <a:schemeClr val="dk1"/>
            </a:solidFill>
            <a:prstDash val="solid"/>
            <a:miter lim="800000"/>
            <a:headEnd type="none" w="sm" len="sm"/>
            <a:tailEnd type="triangle" w="med" len="med"/>
          </a:ln>
        </p:spPr>
      </p:cxnSp>
      <p:sp>
        <p:nvSpPr>
          <p:cNvPr id="14" name="Google Shape;292;p30">
            <a:extLst>
              <a:ext uri="{FF2B5EF4-FFF2-40B4-BE49-F238E27FC236}">
                <a16:creationId xmlns:a16="http://schemas.microsoft.com/office/drawing/2014/main" id="{DA8DD84E-DDC6-0849-D875-3EB4370C6D0C}"/>
              </a:ext>
            </a:extLst>
          </p:cNvPr>
          <p:cNvSpPr/>
          <p:nvPr/>
        </p:nvSpPr>
        <p:spPr>
          <a:xfrm>
            <a:off x="3671252" y="5655402"/>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update our entity state in response to the event that notifies of a change in the state of the entity. So we and our listeners build current state from the same stream.</a:t>
            </a:r>
            <a:endParaRPr sz="900" dirty="0">
              <a:solidFill>
                <a:schemeClr val="dk1"/>
              </a:solidFill>
              <a:latin typeface="Calibri"/>
              <a:ea typeface="Calibri"/>
              <a:cs typeface="Calibri"/>
              <a:sym typeface="Calibri"/>
            </a:endParaRPr>
          </a:p>
        </p:txBody>
      </p:sp>
      <p:cxnSp>
        <p:nvCxnSpPr>
          <p:cNvPr id="15" name="Google Shape;294;p30">
            <a:extLst>
              <a:ext uri="{FF2B5EF4-FFF2-40B4-BE49-F238E27FC236}">
                <a16:creationId xmlns:a16="http://schemas.microsoft.com/office/drawing/2014/main" id="{AD0270C4-821B-9E3B-CAD2-8391A5C4D008}"/>
              </a:ext>
            </a:extLst>
          </p:cNvPr>
          <p:cNvCxnSpPr>
            <a:cxnSpLocks/>
          </p:cNvCxnSpPr>
          <p:nvPr/>
        </p:nvCxnSpPr>
        <p:spPr>
          <a:xfrm flipV="1">
            <a:off x="4787153" y="4879361"/>
            <a:ext cx="2289842" cy="777615"/>
          </a:xfrm>
          <a:prstGeom prst="straightConnector1">
            <a:avLst/>
          </a:prstGeom>
          <a:noFill/>
          <a:ln w="9525" cap="flat" cmpd="sng">
            <a:solidFill>
              <a:schemeClr val="dk1"/>
            </a:solidFill>
            <a:prstDash val="solid"/>
            <a:miter lim="800000"/>
            <a:headEnd type="none" w="sm" len="sm"/>
            <a:tailEnd type="triangle" w="med" len="med"/>
          </a:ln>
        </p:spPr>
      </p:cxnSp>
      <p:sp>
        <p:nvSpPr>
          <p:cNvPr id="24" name="Google Shape;292;p30">
            <a:extLst>
              <a:ext uri="{FF2B5EF4-FFF2-40B4-BE49-F238E27FC236}">
                <a16:creationId xmlns:a16="http://schemas.microsoft.com/office/drawing/2014/main" id="{CDD83486-0996-553E-731C-E5CCED32699D}"/>
              </a:ext>
            </a:extLst>
          </p:cNvPr>
          <p:cNvSpPr/>
          <p:nvPr/>
        </p:nvSpPr>
        <p:spPr>
          <a:xfrm>
            <a:off x="6344015" y="5615955"/>
            <a:ext cx="2124225" cy="57542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This can lead to  consistency issues where the downstream reacts to the new state, before the upstream does.</a:t>
            </a:r>
            <a:endParaRPr sz="900" dirty="0">
              <a:solidFill>
                <a:schemeClr val="dk1"/>
              </a:solidFill>
              <a:latin typeface="Calibri"/>
              <a:ea typeface="Calibri"/>
              <a:cs typeface="Calibri"/>
              <a:sym typeface="Calibri"/>
            </a:endParaRPr>
          </a:p>
        </p:txBody>
      </p:sp>
      <p:cxnSp>
        <p:nvCxnSpPr>
          <p:cNvPr id="25" name="Google Shape;294;p30">
            <a:extLst>
              <a:ext uri="{FF2B5EF4-FFF2-40B4-BE49-F238E27FC236}">
                <a16:creationId xmlns:a16="http://schemas.microsoft.com/office/drawing/2014/main" id="{D613E9CD-9AE3-8996-8A6F-2E3AED2B1053}"/>
              </a:ext>
            </a:extLst>
          </p:cNvPr>
          <p:cNvCxnSpPr>
            <a:cxnSpLocks/>
            <a:endCxn id="14" idx="3"/>
          </p:cNvCxnSpPr>
          <p:nvPr/>
        </p:nvCxnSpPr>
        <p:spPr>
          <a:xfrm flipH="1">
            <a:off x="5795477" y="5894934"/>
            <a:ext cx="582271" cy="4817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5631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25</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At Least Once</a:t>
            </a:r>
            <a:endParaRPr lang="en-GB" dirty="0"/>
          </a:p>
        </p:txBody>
      </p:sp>
    </p:spTree>
    <p:extLst>
      <p:ext uri="{BB962C8B-B14F-4D97-AF65-F5344CB8AC3E}">
        <p14:creationId xmlns:p14="http://schemas.microsoft.com/office/powerpoint/2010/main" val="3837392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16739C-4B92-65BD-DF3D-742C99F5D088}"/>
              </a:ext>
            </a:extLst>
          </p:cNvPr>
          <p:cNvPicPr>
            <a:picLocks noChangeAspect="1"/>
          </p:cNvPicPr>
          <p:nvPr/>
        </p:nvPicPr>
        <p:blipFill>
          <a:blip r:embed="rId3"/>
          <a:stretch>
            <a:fillRect/>
          </a:stretch>
        </p:blipFill>
        <p:spPr>
          <a:xfrm>
            <a:off x="275167" y="1140521"/>
            <a:ext cx="8593665" cy="4576957"/>
          </a:xfrm>
          <a:prstGeom prst="rect">
            <a:avLst/>
          </a:prstGeom>
        </p:spPr>
      </p:pic>
      <p:sp>
        <p:nvSpPr>
          <p:cNvPr id="2" name="Slide Number Placeholder 1">
            <a:extLst>
              <a:ext uri="{FF2B5EF4-FFF2-40B4-BE49-F238E27FC236}">
                <a16:creationId xmlns:a16="http://schemas.microsoft.com/office/drawing/2014/main" id="{90C15BD1-E9F2-F10C-28D2-2A66A1306778}"/>
              </a:ext>
            </a:extLst>
          </p:cNvPr>
          <p:cNvSpPr>
            <a:spLocks noGrp="1"/>
          </p:cNvSpPr>
          <p:nvPr>
            <p:ph type="sldNum" sz="quarter" idx="12"/>
          </p:nvPr>
        </p:nvSpPr>
        <p:spPr/>
        <p:txBody>
          <a:bodyPr/>
          <a:lstStyle/>
          <a:p>
            <a:fld id="{867D4A06-35AE-BD4A-84A9-613A26F3D41D}" type="slidenum">
              <a:rPr lang="en-US" smtClean="0"/>
              <a:pPr/>
              <a:t>26</a:t>
            </a:fld>
            <a:endParaRPr lang="en-US"/>
          </a:p>
        </p:txBody>
      </p:sp>
      <p:sp>
        <p:nvSpPr>
          <p:cNvPr id="5" name="Google Shape;292;p30">
            <a:extLst>
              <a:ext uri="{FF2B5EF4-FFF2-40B4-BE49-F238E27FC236}">
                <a16:creationId xmlns:a16="http://schemas.microsoft.com/office/drawing/2014/main" id="{36BE8662-8FE0-8B4F-064B-9D7270D4B6C5}"/>
              </a:ext>
            </a:extLst>
          </p:cNvPr>
          <p:cNvSpPr/>
          <p:nvPr/>
        </p:nvSpPr>
        <p:spPr>
          <a:xfrm>
            <a:off x="6463201" y="5060362"/>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A broker acknowledges writes. It may acknowledge prior to propagating to all nodes, but for safety it often acknowledges writes that propagate to all nodes </a:t>
            </a:r>
            <a:r>
              <a:rPr lang="en-US" sz="900" b="1" dirty="0">
                <a:solidFill>
                  <a:schemeClr val="dk1"/>
                </a:solidFill>
                <a:latin typeface="Calibri"/>
                <a:ea typeface="Calibri"/>
                <a:cs typeface="Calibri"/>
                <a:sym typeface="Calibri"/>
              </a:rPr>
              <a:t>asynchronously</a:t>
            </a:r>
            <a:endParaRPr sz="900" b="1"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872BA5C0-0E70-4E82-157C-CCD924F997CA}"/>
              </a:ext>
            </a:extLst>
          </p:cNvPr>
          <p:cNvCxnSpPr>
            <a:cxnSpLocks/>
          </p:cNvCxnSpPr>
          <p:nvPr/>
        </p:nvCxnSpPr>
        <p:spPr>
          <a:xfrm flipV="1">
            <a:off x="7514986" y="4326111"/>
            <a:ext cx="107575" cy="734251"/>
          </a:xfrm>
          <a:prstGeom prst="straightConnector1">
            <a:avLst/>
          </a:prstGeom>
          <a:noFill/>
          <a:ln w="9525" cap="flat" cmpd="sng">
            <a:solidFill>
              <a:schemeClr val="dk1"/>
            </a:solidFill>
            <a:prstDash val="solid"/>
            <a:miter lim="800000"/>
            <a:headEnd type="none" w="sm" len="sm"/>
            <a:tailEnd type="triangle" w="med" len="med"/>
          </a:ln>
        </p:spPr>
      </p:cxnSp>
      <p:sp>
        <p:nvSpPr>
          <p:cNvPr id="10" name="Google Shape;292;p30">
            <a:extLst>
              <a:ext uri="{FF2B5EF4-FFF2-40B4-BE49-F238E27FC236}">
                <a16:creationId xmlns:a16="http://schemas.microsoft.com/office/drawing/2014/main" id="{930F8D2B-86F9-DCA4-91B1-337C66984B1C}"/>
              </a:ext>
            </a:extLst>
          </p:cNvPr>
          <p:cNvSpPr/>
          <p:nvPr/>
        </p:nvSpPr>
        <p:spPr>
          <a:xfrm>
            <a:off x="3802756" y="4669493"/>
            <a:ext cx="2124225" cy="926882"/>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We mark a write as dispatched in response to a confirmation from the broker. But we cannot know from lack of confirmation:</a:t>
            </a:r>
          </a:p>
          <a:p>
            <a:pPr algn="ctr"/>
            <a:r>
              <a:rPr lang="en-US" sz="900" b="1" dirty="0">
                <a:solidFill>
                  <a:schemeClr val="dk1"/>
                </a:solidFill>
                <a:latin typeface="Calibri"/>
                <a:ea typeface="Calibri"/>
                <a:cs typeface="Calibri"/>
                <a:sym typeface="Calibri"/>
              </a:rPr>
              <a:t>-Did the broker fail to write &amp; propagate</a:t>
            </a:r>
          </a:p>
          <a:p>
            <a:pPr algn="ctr"/>
            <a:r>
              <a:rPr lang="en-US" sz="900" b="1" dirty="0">
                <a:solidFill>
                  <a:schemeClr val="dk1"/>
                </a:solidFill>
                <a:latin typeface="Calibri"/>
                <a:ea typeface="Calibri"/>
                <a:cs typeface="Calibri"/>
                <a:sym typeface="Calibri"/>
              </a:rPr>
              <a:t>-Did we fail to get the response</a:t>
            </a:r>
            <a:endParaRPr sz="900" b="1" dirty="0">
              <a:solidFill>
                <a:schemeClr val="dk1"/>
              </a:solidFill>
              <a:latin typeface="Calibri"/>
              <a:ea typeface="Calibri"/>
              <a:cs typeface="Calibri"/>
              <a:sym typeface="Calibri"/>
            </a:endParaRPr>
          </a:p>
        </p:txBody>
      </p:sp>
      <p:cxnSp>
        <p:nvCxnSpPr>
          <p:cNvPr id="11" name="Google Shape;293;p30">
            <a:extLst>
              <a:ext uri="{FF2B5EF4-FFF2-40B4-BE49-F238E27FC236}">
                <a16:creationId xmlns:a16="http://schemas.microsoft.com/office/drawing/2014/main" id="{CB345859-EECB-42F7-1DC9-3E33CFADCAA7}"/>
              </a:ext>
            </a:extLst>
          </p:cNvPr>
          <p:cNvCxnSpPr>
            <a:cxnSpLocks/>
          </p:cNvCxnSpPr>
          <p:nvPr/>
        </p:nvCxnSpPr>
        <p:spPr>
          <a:xfrm flipH="1" flipV="1">
            <a:off x="4341479" y="4149378"/>
            <a:ext cx="523389" cy="543858"/>
          </a:xfrm>
          <a:prstGeom prst="straightConnector1">
            <a:avLst/>
          </a:prstGeom>
          <a:noFill/>
          <a:ln w="9525" cap="flat" cmpd="sng">
            <a:solidFill>
              <a:schemeClr val="dk1"/>
            </a:solidFill>
            <a:prstDash val="solid"/>
            <a:miter lim="800000"/>
            <a:headEnd type="none" w="sm" len="sm"/>
            <a:tailEnd type="triangle" w="med" len="med"/>
          </a:ln>
        </p:spPr>
      </p:cxnSp>
      <p:sp>
        <p:nvSpPr>
          <p:cNvPr id="13" name="Google Shape;292;p30">
            <a:extLst>
              <a:ext uri="{FF2B5EF4-FFF2-40B4-BE49-F238E27FC236}">
                <a16:creationId xmlns:a16="http://schemas.microsoft.com/office/drawing/2014/main" id="{A79FF79D-CF8E-F078-C4AB-AD32726E7A84}"/>
              </a:ext>
            </a:extLst>
          </p:cNvPr>
          <p:cNvSpPr/>
          <p:nvPr/>
        </p:nvSpPr>
        <p:spPr>
          <a:xfrm>
            <a:off x="1911691" y="5803983"/>
            <a:ext cx="2124225" cy="81197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dirty="0">
                <a:solidFill>
                  <a:schemeClr val="dk1"/>
                </a:solidFill>
                <a:latin typeface="Calibri"/>
                <a:ea typeface="Calibri"/>
                <a:cs typeface="Calibri"/>
                <a:sym typeface="Calibri"/>
              </a:rPr>
              <a:t>Because we do not mark as dispatched, we will </a:t>
            </a:r>
            <a:r>
              <a:rPr lang="en-US" sz="900" b="1" dirty="0">
                <a:solidFill>
                  <a:schemeClr val="dk1"/>
                </a:solidFill>
                <a:latin typeface="Calibri"/>
                <a:ea typeface="Calibri"/>
                <a:cs typeface="Calibri"/>
                <a:sym typeface="Calibri"/>
              </a:rPr>
              <a:t>send again</a:t>
            </a:r>
            <a:r>
              <a:rPr lang="en-US" sz="900" dirty="0">
                <a:solidFill>
                  <a:schemeClr val="dk1"/>
                </a:solidFill>
                <a:latin typeface="Calibri"/>
                <a:ea typeface="Calibri"/>
                <a:cs typeface="Calibri"/>
                <a:sym typeface="Calibri"/>
              </a:rPr>
              <a:t> regardless of whether the write happened.</a:t>
            </a:r>
          </a:p>
          <a:p>
            <a:pPr algn="ctr"/>
            <a:r>
              <a:rPr lang="en-US" sz="900" b="1" dirty="0">
                <a:solidFill>
                  <a:schemeClr val="dk1"/>
                </a:solidFill>
                <a:latin typeface="Calibri"/>
                <a:ea typeface="Calibri"/>
                <a:cs typeface="Calibri"/>
                <a:sym typeface="Calibri"/>
              </a:rPr>
              <a:t>Thus we must expect duplicates.</a:t>
            </a:r>
          </a:p>
          <a:p>
            <a:pPr algn="ctr"/>
            <a:r>
              <a:rPr lang="en-US" sz="900" b="1" dirty="0">
                <a:solidFill>
                  <a:schemeClr val="dk1"/>
                </a:solidFill>
                <a:latin typeface="Calibri"/>
                <a:ea typeface="Calibri"/>
                <a:cs typeface="Calibri"/>
                <a:sym typeface="Calibri"/>
              </a:rPr>
              <a:t>At least once.</a:t>
            </a:r>
            <a:endParaRPr sz="900" b="1" dirty="0">
              <a:solidFill>
                <a:schemeClr val="dk1"/>
              </a:solidFill>
              <a:latin typeface="Calibri"/>
              <a:ea typeface="Calibri"/>
              <a:cs typeface="Calibri"/>
              <a:sym typeface="Calibri"/>
            </a:endParaRPr>
          </a:p>
        </p:txBody>
      </p:sp>
      <p:cxnSp>
        <p:nvCxnSpPr>
          <p:cNvPr id="14" name="Google Shape;293;p30">
            <a:extLst>
              <a:ext uri="{FF2B5EF4-FFF2-40B4-BE49-F238E27FC236}">
                <a16:creationId xmlns:a16="http://schemas.microsoft.com/office/drawing/2014/main" id="{CCF181C6-3B04-5A02-CEAC-67652EAE39E4}"/>
              </a:ext>
            </a:extLst>
          </p:cNvPr>
          <p:cNvCxnSpPr>
            <a:cxnSpLocks/>
          </p:cNvCxnSpPr>
          <p:nvPr/>
        </p:nvCxnSpPr>
        <p:spPr>
          <a:xfrm flipV="1">
            <a:off x="2963476" y="5132934"/>
            <a:ext cx="770612" cy="671049"/>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9139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5CDAB-DE02-9CB7-C486-79B4B314159E}"/>
              </a:ext>
            </a:extLst>
          </p:cNvPr>
          <p:cNvPicPr>
            <a:picLocks noChangeAspect="1"/>
          </p:cNvPicPr>
          <p:nvPr/>
        </p:nvPicPr>
        <p:blipFill>
          <a:blip r:embed="rId3"/>
          <a:stretch>
            <a:fillRect/>
          </a:stretch>
        </p:blipFill>
        <p:spPr>
          <a:xfrm>
            <a:off x="635000" y="368300"/>
            <a:ext cx="7772400" cy="6042414"/>
          </a:xfrm>
          <a:prstGeom prst="rect">
            <a:avLst/>
          </a:prstGeom>
        </p:spPr>
      </p:pic>
      <p:sp>
        <p:nvSpPr>
          <p:cNvPr id="2" name="Slide Number Placeholder 1">
            <a:extLst>
              <a:ext uri="{FF2B5EF4-FFF2-40B4-BE49-F238E27FC236}">
                <a16:creationId xmlns:a16="http://schemas.microsoft.com/office/drawing/2014/main" id="{D9C70081-60DD-D5BB-ECB2-EBBC04C61088}"/>
              </a:ext>
            </a:extLst>
          </p:cNvPr>
          <p:cNvSpPr>
            <a:spLocks noGrp="1"/>
          </p:cNvSpPr>
          <p:nvPr>
            <p:ph type="sldNum" sz="quarter" idx="12"/>
          </p:nvPr>
        </p:nvSpPr>
        <p:spPr/>
        <p:txBody>
          <a:bodyPr/>
          <a:lstStyle/>
          <a:p>
            <a:fld id="{867D4A06-35AE-BD4A-84A9-613A26F3D41D}" type="slidenum">
              <a:rPr lang="en-US" smtClean="0"/>
              <a:pPr/>
              <a:t>27</a:t>
            </a:fld>
            <a:endParaRPr lang="en-US"/>
          </a:p>
        </p:txBody>
      </p:sp>
      <p:sp>
        <p:nvSpPr>
          <p:cNvPr id="5" name="Google Shape;292;p30">
            <a:extLst>
              <a:ext uri="{FF2B5EF4-FFF2-40B4-BE49-F238E27FC236}">
                <a16:creationId xmlns:a16="http://schemas.microsoft.com/office/drawing/2014/main" id="{6640499C-8875-90AC-F027-8CDC46DBE84A}"/>
              </a:ext>
            </a:extLst>
          </p:cNvPr>
          <p:cNvSpPr/>
          <p:nvPr/>
        </p:nvSpPr>
        <p:spPr>
          <a:xfrm>
            <a:off x="6283175" y="5244778"/>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process a message that is not idempotent we store a record of having processed it in an inbox.</a:t>
            </a:r>
          </a:p>
          <a:p>
            <a:pPr algn="ctr"/>
            <a:r>
              <a:rPr lang="en-GB" sz="900" dirty="0">
                <a:solidFill>
                  <a:schemeClr val="dk1"/>
                </a:solidFill>
                <a:latin typeface="Calibri"/>
                <a:ea typeface="Calibri"/>
                <a:cs typeface="Calibri"/>
                <a:sym typeface="Calibri"/>
              </a:rPr>
              <a:t>This may be transactional.</a:t>
            </a:r>
            <a:endParaRPr sz="900" dirty="0">
              <a:solidFill>
                <a:schemeClr val="dk1"/>
              </a:solidFill>
              <a:latin typeface="Calibri"/>
              <a:ea typeface="Calibri"/>
              <a:cs typeface="Calibri"/>
              <a:sym typeface="Calibri"/>
            </a:endParaRPr>
          </a:p>
        </p:txBody>
      </p:sp>
      <p:cxnSp>
        <p:nvCxnSpPr>
          <p:cNvPr id="6" name="Google Shape;293;p30">
            <a:extLst>
              <a:ext uri="{FF2B5EF4-FFF2-40B4-BE49-F238E27FC236}">
                <a16:creationId xmlns:a16="http://schemas.microsoft.com/office/drawing/2014/main" id="{3B3E981E-E7C2-776B-0036-77F936CF752A}"/>
              </a:ext>
            </a:extLst>
          </p:cNvPr>
          <p:cNvCxnSpPr>
            <a:cxnSpLocks/>
            <a:stCxn id="5" idx="0"/>
          </p:cNvCxnSpPr>
          <p:nvPr/>
        </p:nvCxnSpPr>
        <p:spPr>
          <a:xfrm flipH="1" flipV="1">
            <a:off x="5248195" y="4356847"/>
            <a:ext cx="2097093" cy="887931"/>
          </a:xfrm>
          <a:prstGeom prst="straightConnector1">
            <a:avLst/>
          </a:prstGeom>
          <a:noFill/>
          <a:ln w="9525" cap="flat" cmpd="sng">
            <a:solidFill>
              <a:schemeClr val="dk1"/>
            </a:solidFill>
            <a:prstDash val="solid"/>
            <a:miter lim="800000"/>
            <a:headEnd type="none" w="sm" len="sm"/>
            <a:tailEnd type="triangle" w="med" len="med"/>
          </a:ln>
        </p:spPr>
      </p:cxnSp>
      <p:sp>
        <p:nvSpPr>
          <p:cNvPr id="12" name="Google Shape;292;p30">
            <a:extLst>
              <a:ext uri="{FF2B5EF4-FFF2-40B4-BE49-F238E27FC236}">
                <a16:creationId xmlns:a16="http://schemas.microsoft.com/office/drawing/2014/main" id="{858427AD-CC6C-54EB-8AEC-0F9EEBF79042}"/>
              </a:ext>
            </a:extLst>
          </p:cNvPr>
          <p:cNvSpPr/>
          <p:nvPr/>
        </p:nvSpPr>
        <p:spPr>
          <a:xfrm>
            <a:off x="5421282" y="986863"/>
            <a:ext cx="2124225" cy="7335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When we receive a message we first check if we have already seen it by looking it up in our inbox.</a:t>
            </a:r>
          </a:p>
          <a:p>
            <a:pPr algn="ctr"/>
            <a:r>
              <a:rPr lang="en-GB" sz="900" dirty="0">
                <a:solidFill>
                  <a:schemeClr val="dk1"/>
                </a:solidFill>
                <a:latin typeface="Calibri"/>
                <a:ea typeface="Calibri"/>
                <a:cs typeface="Calibri"/>
                <a:sym typeface="Calibri"/>
              </a:rPr>
              <a:t>We ignore messages we have already seen.</a:t>
            </a:r>
          </a:p>
        </p:txBody>
      </p:sp>
      <p:cxnSp>
        <p:nvCxnSpPr>
          <p:cNvPr id="13" name="Google Shape;293;p30">
            <a:extLst>
              <a:ext uri="{FF2B5EF4-FFF2-40B4-BE49-F238E27FC236}">
                <a16:creationId xmlns:a16="http://schemas.microsoft.com/office/drawing/2014/main" id="{A37D9F74-5605-DE38-E4FC-830C4FD9283C}"/>
              </a:ext>
            </a:extLst>
          </p:cNvPr>
          <p:cNvCxnSpPr>
            <a:cxnSpLocks/>
          </p:cNvCxnSpPr>
          <p:nvPr/>
        </p:nvCxnSpPr>
        <p:spPr>
          <a:xfrm flipH="1">
            <a:off x="5248195" y="1713539"/>
            <a:ext cx="1206393" cy="929769"/>
          </a:xfrm>
          <a:prstGeom prst="straightConnector1">
            <a:avLst/>
          </a:prstGeom>
          <a:noFill/>
          <a:ln w="9525" cap="flat" cmpd="sng">
            <a:solidFill>
              <a:schemeClr val="dk1"/>
            </a:solidFill>
            <a:prstDash val="solid"/>
            <a:miter lim="800000"/>
            <a:headEnd type="none" w="sm" len="sm"/>
            <a:tailEnd type="triangle" w="med" len="med"/>
          </a:ln>
        </p:spPr>
      </p:cxnSp>
      <p:sp>
        <p:nvSpPr>
          <p:cNvPr id="16" name="Google Shape;292;p30">
            <a:extLst>
              <a:ext uri="{FF2B5EF4-FFF2-40B4-BE49-F238E27FC236}">
                <a16:creationId xmlns:a16="http://schemas.microsoft.com/office/drawing/2014/main" id="{360822C1-DEE5-0CD8-3D18-9A3D87A6402B}"/>
              </a:ext>
            </a:extLst>
          </p:cNvPr>
          <p:cNvSpPr/>
          <p:nvPr/>
        </p:nvSpPr>
        <p:spPr>
          <a:xfrm>
            <a:off x="3509887" y="5504387"/>
            <a:ext cx="2124225" cy="650524"/>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It’s most common for it to be important that a command does not execute twice, but we can use the technique for events if required.</a:t>
            </a:r>
          </a:p>
        </p:txBody>
      </p:sp>
      <p:cxnSp>
        <p:nvCxnSpPr>
          <p:cNvPr id="17" name="Google Shape;293;p30">
            <a:extLst>
              <a:ext uri="{FF2B5EF4-FFF2-40B4-BE49-F238E27FC236}">
                <a16:creationId xmlns:a16="http://schemas.microsoft.com/office/drawing/2014/main" id="{AC56424F-75B1-B5E8-D8D8-18534DE63C19}"/>
              </a:ext>
            </a:extLst>
          </p:cNvPr>
          <p:cNvCxnSpPr>
            <a:cxnSpLocks/>
            <a:stCxn id="16" idx="0"/>
          </p:cNvCxnSpPr>
          <p:nvPr/>
        </p:nvCxnSpPr>
        <p:spPr>
          <a:xfrm flipH="1" flipV="1">
            <a:off x="4402951" y="2750884"/>
            <a:ext cx="169049" cy="2753503"/>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214526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DDDE4A-B1DF-D0A8-9C0E-CAF9BD5A33FB}"/>
              </a:ext>
            </a:extLst>
          </p:cNvPr>
          <p:cNvSpPr>
            <a:spLocks noGrp="1"/>
          </p:cNvSpPr>
          <p:nvPr>
            <p:ph type="sldNum" sz="quarter" idx="12"/>
          </p:nvPr>
        </p:nvSpPr>
        <p:spPr/>
        <p:txBody>
          <a:bodyPr/>
          <a:lstStyle/>
          <a:p>
            <a:fld id="{867D4A06-35AE-BD4A-84A9-613A26F3D41D}" type="slidenum">
              <a:rPr lang="en-US" smtClean="0"/>
              <a:pPr/>
              <a:t>28</a:t>
            </a:fld>
            <a:endParaRPr lang="en-US"/>
          </a:p>
        </p:txBody>
      </p:sp>
      <p:pic>
        <p:nvPicPr>
          <p:cNvPr id="4" name="Picture 3">
            <a:extLst>
              <a:ext uri="{FF2B5EF4-FFF2-40B4-BE49-F238E27FC236}">
                <a16:creationId xmlns:a16="http://schemas.microsoft.com/office/drawing/2014/main" id="{18E09BB4-D8E9-B768-B0AE-5D28C7792C23}"/>
              </a:ext>
            </a:extLst>
          </p:cNvPr>
          <p:cNvPicPr>
            <a:picLocks noChangeAspect="1"/>
          </p:cNvPicPr>
          <p:nvPr/>
        </p:nvPicPr>
        <p:blipFill>
          <a:blip r:embed="rId2"/>
          <a:stretch>
            <a:fillRect/>
          </a:stretch>
        </p:blipFill>
        <p:spPr>
          <a:xfrm>
            <a:off x="141359" y="1513692"/>
            <a:ext cx="8861281" cy="3830616"/>
          </a:xfrm>
          <a:prstGeom prst="rect">
            <a:avLst/>
          </a:prstGeom>
        </p:spPr>
      </p:pic>
      <p:sp>
        <p:nvSpPr>
          <p:cNvPr id="8" name="Google Shape;292;p30">
            <a:extLst>
              <a:ext uri="{FF2B5EF4-FFF2-40B4-BE49-F238E27FC236}">
                <a16:creationId xmlns:a16="http://schemas.microsoft.com/office/drawing/2014/main" id="{35A1635B-FA9A-3D39-946F-11AACD46511A}"/>
              </a:ext>
            </a:extLst>
          </p:cNvPr>
          <p:cNvSpPr/>
          <p:nvPr/>
        </p:nvSpPr>
        <p:spPr>
          <a:xfrm>
            <a:off x="3509887" y="5504387"/>
            <a:ext cx="2108593" cy="469693"/>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GB" sz="900" dirty="0">
                <a:solidFill>
                  <a:schemeClr val="dk1"/>
                </a:solidFill>
                <a:latin typeface="Calibri"/>
                <a:ea typeface="Calibri"/>
                <a:cs typeface="Calibri"/>
                <a:sym typeface="Calibri"/>
              </a:rPr>
              <a:t>The Outbox and Inbox work together to create </a:t>
            </a:r>
            <a:r>
              <a:rPr lang="en-GB" sz="900" b="1" dirty="0">
                <a:solidFill>
                  <a:schemeClr val="dk1"/>
                </a:solidFill>
                <a:latin typeface="Calibri"/>
                <a:ea typeface="Calibri"/>
                <a:cs typeface="Calibri"/>
                <a:sym typeface="Calibri"/>
              </a:rPr>
              <a:t>guaranteed once-only delivery</a:t>
            </a:r>
            <a:r>
              <a:rPr lang="en-GB" sz="900" dirty="0">
                <a:solidFill>
                  <a:schemeClr val="dk1"/>
                </a:solidFill>
                <a:latin typeface="Calibri"/>
                <a:ea typeface="Calibri"/>
                <a:cs typeface="Calibri"/>
                <a:sym typeface="Calibri"/>
              </a:rPr>
              <a:t>. </a:t>
            </a:r>
          </a:p>
        </p:txBody>
      </p:sp>
      <p:cxnSp>
        <p:nvCxnSpPr>
          <p:cNvPr id="9" name="Google Shape;293;p30">
            <a:extLst>
              <a:ext uri="{FF2B5EF4-FFF2-40B4-BE49-F238E27FC236}">
                <a16:creationId xmlns:a16="http://schemas.microsoft.com/office/drawing/2014/main" id="{4A7633D4-3FCB-665E-7E4A-4A368C9E107A}"/>
              </a:ext>
            </a:extLst>
          </p:cNvPr>
          <p:cNvCxnSpPr>
            <a:cxnSpLocks/>
            <a:stCxn id="8" idx="0"/>
          </p:cNvCxnSpPr>
          <p:nvPr/>
        </p:nvCxnSpPr>
        <p:spPr>
          <a:xfrm flipV="1">
            <a:off x="4564184" y="3982720"/>
            <a:ext cx="2324296" cy="1521667"/>
          </a:xfrm>
          <a:prstGeom prst="straightConnector1">
            <a:avLst/>
          </a:prstGeom>
          <a:noFill/>
          <a:ln w="9525" cap="flat" cmpd="sng">
            <a:solidFill>
              <a:schemeClr val="dk1"/>
            </a:solidFill>
            <a:prstDash val="solid"/>
            <a:miter lim="800000"/>
            <a:headEnd type="none" w="sm" len="sm"/>
            <a:tailEnd type="triangle" w="med" len="med"/>
          </a:ln>
        </p:spPr>
      </p:cxnSp>
      <p:cxnSp>
        <p:nvCxnSpPr>
          <p:cNvPr id="13" name="Google Shape;293;p30">
            <a:extLst>
              <a:ext uri="{FF2B5EF4-FFF2-40B4-BE49-F238E27FC236}">
                <a16:creationId xmlns:a16="http://schemas.microsoft.com/office/drawing/2014/main" id="{D3545C23-08E3-C4CD-646A-FEEB09BD7963}"/>
              </a:ext>
            </a:extLst>
          </p:cNvPr>
          <p:cNvCxnSpPr>
            <a:cxnSpLocks/>
            <a:stCxn id="8" idx="0"/>
          </p:cNvCxnSpPr>
          <p:nvPr/>
        </p:nvCxnSpPr>
        <p:spPr>
          <a:xfrm flipH="1" flipV="1">
            <a:off x="2895600" y="3637280"/>
            <a:ext cx="1668584" cy="1867107"/>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0069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4 Event Driven Collaboration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29</a:t>
            </a:fld>
            <a:endParaRPr lang="en-US"/>
          </a:p>
        </p:txBody>
      </p:sp>
    </p:spTree>
    <p:extLst>
      <p:ext uri="{BB962C8B-B14F-4D97-AF65-F5344CB8AC3E}">
        <p14:creationId xmlns:p14="http://schemas.microsoft.com/office/powerpoint/2010/main" val="319109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Agenda</a:t>
            </a:r>
          </a:p>
        </p:txBody>
      </p:sp>
      <p:sp>
        <p:nvSpPr>
          <p:cNvPr id="3" name="Content Placeholder 2"/>
          <p:cNvSpPr>
            <a:spLocks noGrp="1"/>
          </p:cNvSpPr>
          <p:nvPr>
            <p:ph idx="1"/>
          </p:nvPr>
        </p:nvSpPr>
        <p:spPr/>
        <p:txBody>
          <a:bodyPr>
            <a:normAutofit/>
          </a:bodyPr>
          <a:lstStyle/>
          <a:p>
            <a:r>
              <a:rPr lang="en-US" sz="2000" dirty="0"/>
              <a:t>Series and Discrete</a:t>
            </a:r>
          </a:p>
          <a:p>
            <a:r>
              <a:rPr lang="en-US" sz="2000" dirty="0"/>
              <a:t>Order</a:t>
            </a:r>
          </a:p>
          <a:p>
            <a:r>
              <a:rPr lang="en-US" sz="2000" dirty="0"/>
              <a:t>Guaranteed Delivery</a:t>
            </a:r>
          </a:p>
          <a:p>
            <a:r>
              <a:rPr lang="en-US" sz="2000" dirty="0"/>
              <a:t>Event Driven Collaboration</a:t>
            </a:r>
          </a:p>
          <a:p>
            <a:r>
              <a:rPr lang="en-US" sz="2000" dirty="0"/>
              <a:t>Versioning</a:t>
            </a:r>
          </a:p>
          <a:p>
            <a:r>
              <a:rPr lang="en-US" sz="2000" dirty="0"/>
              <a:t>Documentation</a:t>
            </a:r>
          </a:p>
          <a:p>
            <a:r>
              <a:rPr lang="en-US" sz="2000" dirty="0"/>
              <a:t>Observability</a:t>
            </a:r>
          </a:p>
          <a:p>
            <a:r>
              <a:rPr lang="en-US" sz="2000" dirty="0">
                <a:solidFill>
                  <a:schemeClr val="tx1">
                    <a:lumMod val="50000"/>
                    <a:lumOff val="50000"/>
                  </a:schemeClr>
                </a:solidFill>
              </a:rPr>
              <a:t>CAP Theorem</a:t>
            </a:r>
          </a:p>
          <a:p>
            <a:r>
              <a:rPr lang="en-US" sz="2000" dirty="0">
                <a:solidFill>
                  <a:schemeClr val="tx1">
                    <a:lumMod val="50000"/>
                    <a:lumOff val="50000"/>
                  </a:schemeClr>
                </a:solidFill>
              </a:rPr>
              <a:t>Consumers</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54A7D-91C0-A547-AE41-274C817ED93B}"/>
              </a:ext>
            </a:extLst>
          </p:cNvPr>
          <p:cNvSpPr>
            <a:spLocks noGrp="1"/>
          </p:cNvSpPr>
          <p:nvPr>
            <p:ph type="sldNum" sz="quarter" idx="12"/>
          </p:nvPr>
        </p:nvSpPr>
        <p:spPr/>
        <p:txBody>
          <a:bodyPr/>
          <a:lstStyle/>
          <a:p>
            <a:fld id="{AA792DF1-A555-43FA-AD2F-E7EC51E120F1}" type="slidenum">
              <a:rPr lang="en-GB" smtClean="0"/>
              <a:t>30</a:t>
            </a:fld>
            <a:endParaRPr lang="en-GB" dirty="0"/>
          </a:p>
        </p:txBody>
      </p:sp>
      <p:sp>
        <p:nvSpPr>
          <p:cNvPr id="8" name="Rectangle 7">
            <a:extLst>
              <a:ext uri="{FF2B5EF4-FFF2-40B4-BE49-F238E27FC236}">
                <a16:creationId xmlns:a16="http://schemas.microsoft.com/office/drawing/2014/main" id="{F6AEAD8F-6073-CE48-9BF4-9BD6EABFEF81}"/>
              </a:ext>
            </a:extLst>
          </p:cNvPr>
          <p:cNvSpPr/>
          <p:nvPr/>
        </p:nvSpPr>
        <p:spPr>
          <a:xfrm>
            <a:off x="564421" y="3011209"/>
            <a:ext cx="1279988" cy="6068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a:t>
            </a:r>
          </a:p>
          <a:p>
            <a:pPr algn="ctr"/>
            <a:r>
              <a:rPr lang="en-GB" sz="1350" dirty="0">
                <a:solidFill>
                  <a:schemeClr val="tx1"/>
                </a:solidFill>
              </a:rPr>
              <a:t>Order</a:t>
            </a:r>
          </a:p>
        </p:txBody>
      </p:sp>
      <p:sp>
        <p:nvSpPr>
          <p:cNvPr id="9" name="Rectangle 8">
            <a:extLst>
              <a:ext uri="{FF2B5EF4-FFF2-40B4-BE49-F238E27FC236}">
                <a16:creationId xmlns:a16="http://schemas.microsoft.com/office/drawing/2014/main" id="{76627A4C-D1E7-DD46-9D6E-A4A4288C0B09}"/>
              </a:ext>
            </a:extLst>
          </p:cNvPr>
          <p:cNvSpPr/>
          <p:nvPr/>
        </p:nvSpPr>
        <p:spPr>
          <a:xfrm>
            <a:off x="2191261" y="3011207"/>
            <a:ext cx="1250735" cy="6068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10" name="Rectangle 9">
            <a:extLst>
              <a:ext uri="{FF2B5EF4-FFF2-40B4-BE49-F238E27FC236}">
                <a16:creationId xmlns:a16="http://schemas.microsoft.com/office/drawing/2014/main" id="{537594C4-8AA3-B849-8246-6D71811656DB}"/>
              </a:ext>
            </a:extLst>
          </p:cNvPr>
          <p:cNvSpPr/>
          <p:nvPr/>
        </p:nvSpPr>
        <p:spPr>
          <a:xfrm>
            <a:off x="5177962" y="3010249"/>
            <a:ext cx="1279988" cy="6077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11" name="Rectangle 10">
            <a:extLst>
              <a:ext uri="{FF2B5EF4-FFF2-40B4-BE49-F238E27FC236}">
                <a16:creationId xmlns:a16="http://schemas.microsoft.com/office/drawing/2014/main" id="{DDBBB31C-1731-C747-8740-240AC10A9D98}"/>
              </a:ext>
            </a:extLst>
          </p:cNvPr>
          <p:cNvSpPr/>
          <p:nvPr/>
        </p:nvSpPr>
        <p:spPr>
          <a:xfrm>
            <a:off x="6713531" y="3010249"/>
            <a:ext cx="1234716"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2" name="Flowchart: Magnetic Disk 12">
            <a:extLst>
              <a:ext uri="{FF2B5EF4-FFF2-40B4-BE49-F238E27FC236}">
                <a16:creationId xmlns:a16="http://schemas.microsoft.com/office/drawing/2014/main" id="{D5AF7FFB-CDEA-8B4B-BAEF-595164508A1F}"/>
              </a:ext>
            </a:extLst>
          </p:cNvPr>
          <p:cNvSpPr/>
          <p:nvPr/>
        </p:nvSpPr>
        <p:spPr>
          <a:xfrm>
            <a:off x="3127016" y="4843404"/>
            <a:ext cx="2383300" cy="559664"/>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1" name="Rectangle 30">
            <a:extLst>
              <a:ext uri="{FF2B5EF4-FFF2-40B4-BE49-F238E27FC236}">
                <a16:creationId xmlns:a16="http://schemas.microsoft.com/office/drawing/2014/main" id="{C5127B01-CC06-0A4A-BE7B-4A11B613BE5F}"/>
              </a:ext>
            </a:extLst>
          </p:cNvPr>
          <p:cNvSpPr/>
          <p:nvPr/>
        </p:nvSpPr>
        <p:spPr>
          <a:xfrm>
            <a:off x="3638977" y="3011207"/>
            <a:ext cx="1279988" cy="6077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5" name="TextBox 44">
            <a:extLst>
              <a:ext uri="{FF2B5EF4-FFF2-40B4-BE49-F238E27FC236}">
                <a16:creationId xmlns:a16="http://schemas.microsoft.com/office/drawing/2014/main" id="{E7F73A25-5FD1-5746-B9F8-9AEF1A28FEDD}"/>
              </a:ext>
            </a:extLst>
          </p:cNvPr>
          <p:cNvSpPr txBox="1"/>
          <p:nvPr/>
        </p:nvSpPr>
        <p:spPr>
          <a:xfrm>
            <a:off x="2019007" y="704145"/>
            <a:ext cx="4974336" cy="415498"/>
          </a:xfrm>
          <a:prstGeom prst="rect">
            <a:avLst/>
          </a:prstGeom>
          <a:noFill/>
        </p:spPr>
        <p:txBody>
          <a:bodyPr wrap="square" rtlCol="0">
            <a:spAutoFit/>
          </a:bodyPr>
          <a:lstStyle/>
          <a:p>
            <a:pPr algn="ctr"/>
            <a:r>
              <a:rPr lang="en-US" sz="2100" dirty="0"/>
              <a:t>Getting work done in a Monolith</a:t>
            </a:r>
          </a:p>
        </p:txBody>
      </p:sp>
      <p:cxnSp>
        <p:nvCxnSpPr>
          <p:cNvPr id="47" name="Straight Connector 46">
            <a:extLst>
              <a:ext uri="{FF2B5EF4-FFF2-40B4-BE49-F238E27FC236}">
                <a16:creationId xmlns:a16="http://schemas.microsoft.com/office/drawing/2014/main" id="{8B3E6B74-17C6-B64D-A8BA-0FB43DDA499B}"/>
              </a:ext>
            </a:extLst>
          </p:cNvPr>
          <p:cNvCxnSpPr>
            <a:cxnSpLocks/>
          </p:cNvCxnSpPr>
          <p:nvPr/>
        </p:nvCxnSpPr>
        <p:spPr>
          <a:xfrm>
            <a:off x="465993" y="2692644"/>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35CAD7-7880-6645-AC19-E6F2924CBA0F}"/>
              </a:ext>
            </a:extLst>
          </p:cNvPr>
          <p:cNvCxnSpPr>
            <a:cxnSpLocks/>
          </p:cNvCxnSpPr>
          <p:nvPr/>
        </p:nvCxnSpPr>
        <p:spPr>
          <a:xfrm>
            <a:off x="238118" y="3866055"/>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230710-B8E3-7D4E-9365-11ED65570B40}"/>
              </a:ext>
            </a:extLst>
          </p:cNvPr>
          <p:cNvCxnSpPr>
            <a:cxnSpLocks/>
          </p:cNvCxnSpPr>
          <p:nvPr/>
        </p:nvCxnSpPr>
        <p:spPr>
          <a:xfrm>
            <a:off x="486336" y="4376710"/>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AC0BC8-2A05-BB4C-9CAA-28C6AD2C4519}"/>
              </a:ext>
            </a:extLst>
          </p:cNvPr>
          <p:cNvCxnSpPr>
            <a:cxnSpLocks/>
          </p:cNvCxnSpPr>
          <p:nvPr/>
        </p:nvCxnSpPr>
        <p:spPr>
          <a:xfrm>
            <a:off x="486336" y="2260448"/>
            <a:ext cx="80493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8F245A-9377-8341-A826-C54B07589CC5}"/>
              </a:ext>
            </a:extLst>
          </p:cNvPr>
          <p:cNvSpPr txBox="1"/>
          <p:nvPr/>
        </p:nvSpPr>
        <p:spPr>
          <a:xfrm>
            <a:off x="4300558" y="2355660"/>
            <a:ext cx="469997" cy="300082"/>
          </a:xfrm>
          <a:prstGeom prst="rect">
            <a:avLst/>
          </a:prstGeom>
          <a:noFill/>
          <a:ln>
            <a:solidFill>
              <a:schemeClr val="accent1"/>
            </a:solidFill>
          </a:ln>
        </p:spPr>
        <p:txBody>
          <a:bodyPr wrap="square" rtlCol="0">
            <a:spAutoFit/>
          </a:bodyPr>
          <a:lstStyle/>
          <a:p>
            <a:pPr algn="ctr"/>
            <a:r>
              <a:rPr lang="en-US" sz="1350" dirty="0"/>
              <a:t>API</a:t>
            </a:r>
          </a:p>
        </p:txBody>
      </p:sp>
      <p:sp>
        <p:nvSpPr>
          <p:cNvPr id="53" name="TextBox 52">
            <a:extLst>
              <a:ext uri="{FF2B5EF4-FFF2-40B4-BE49-F238E27FC236}">
                <a16:creationId xmlns:a16="http://schemas.microsoft.com/office/drawing/2014/main" id="{D8BD67CD-54E7-D94E-828F-D008F9DF2C6B}"/>
              </a:ext>
            </a:extLst>
          </p:cNvPr>
          <p:cNvSpPr txBox="1"/>
          <p:nvPr/>
        </p:nvSpPr>
        <p:spPr>
          <a:xfrm>
            <a:off x="4262797" y="4109449"/>
            <a:ext cx="606434" cy="300082"/>
          </a:xfrm>
          <a:prstGeom prst="rect">
            <a:avLst/>
          </a:prstGeom>
          <a:noFill/>
          <a:ln>
            <a:solidFill>
              <a:schemeClr val="accent1"/>
            </a:solidFill>
          </a:ln>
        </p:spPr>
        <p:txBody>
          <a:bodyPr wrap="square" rtlCol="0">
            <a:spAutoFit/>
          </a:bodyPr>
          <a:lstStyle/>
          <a:p>
            <a:pPr algn="ctr"/>
            <a:r>
              <a:rPr lang="en-US" sz="1350" dirty="0"/>
              <a:t>ORM</a:t>
            </a:r>
          </a:p>
        </p:txBody>
      </p:sp>
      <p:sp>
        <p:nvSpPr>
          <p:cNvPr id="54" name="TextBox 53">
            <a:extLst>
              <a:ext uri="{FF2B5EF4-FFF2-40B4-BE49-F238E27FC236}">
                <a16:creationId xmlns:a16="http://schemas.microsoft.com/office/drawing/2014/main" id="{DD7A0CF9-49D2-8E44-BF82-4AFF91E8246B}"/>
              </a:ext>
            </a:extLst>
          </p:cNvPr>
          <p:cNvSpPr txBox="1"/>
          <p:nvPr/>
        </p:nvSpPr>
        <p:spPr>
          <a:xfrm>
            <a:off x="7522369" y="2355660"/>
            <a:ext cx="1155638" cy="300082"/>
          </a:xfrm>
          <a:prstGeom prst="rect">
            <a:avLst/>
          </a:prstGeom>
          <a:noFill/>
        </p:spPr>
        <p:txBody>
          <a:bodyPr wrap="square" rtlCol="0">
            <a:spAutoFit/>
          </a:bodyPr>
          <a:lstStyle/>
          <a:p>
            <a:r>
              <a:rPr lang="en-US" sz="1350" b="1" dirty="0"/>
              <a:t>Presentation</a:t>
            </a:r>
          </a:p>
        </p:txBody>
      </p:sp>
      <p:sp>
        <p:nvSpPr>
          <p:cNvPr id="55" name="TextBox 54">
            <a:extLst>
              <a:ext uri="{FF2B5EF4-FFF2-40B4-BE49-F238E27FC236}">
                <a16:creationId xmlns:a16="http://schemas.microsoft.com/office/drawing/2014/main" id="{7C1A5496-0CDE-294C-A476-2EA0BC3DBAF1}"/>
              </a:ext>
            </a:extLst>
          </p:cNvPr>
          <p:cNvSpPr txBox="1"/>
          <p:nvPr/>
        </p:nvSpPr>
        <p:spPr>
          <a:xfrm>
            <a:off x="7522369" y="3703209"/>
            <a:ext cx="1074310" cy="300082"/>
          </a:xfrm>
          <a:prstGeom prst="rect">
            <a:avLst/>
          </a:prstGeom>
          <a:noFill/>
        </p:spPr>
        <p:txBody>
          <a:bodyPr wrap="square" rtlCol="0">
            <a:spAutoFit/>
          </a:bodyPr>
          <a:lstStyle/>
          <a:p>
            <a:r>
              <a:rPr lang="en-US" sz="1350" b="1" dirty="0"/>
              <a:t>Domain</a:t>
            </a:r>
          </a:p>
        </p:txBody>
      </p:sp>
      <p:sp>
        <p:nvSpPr>
          <p:cNvPr id="56" name="TextBox 55">
            <a:extLst>
              <a:ext uri="{FF2B5EF4-FFF2-40B4-BE49-F238E27FC236}">
                <a16:creationId xmlns:a16="http://schemas.microsoft.com/office/drawing/2014/main" id="{E01F35B2-00F6-2A47-9641-DB1E35180633}"/>
              </a:ext>
            </a:extLst>
          </p:cNvPr>
          <p:cNvSpPr txBox="1"/>
          <p:nvPr/>
        </p:nvSpPr>
        <p:spPr>
          <a:xfrm>
            <a:off x="7522369" y="4164175"/>
            <a:ext cx="1074310" cy="300082"/>
          </a:xfrm>
          <a:prstGeom prst="rect">
            <a:avLst/>
          </a:prstGeom>
          <a:noFill/>
        </p:spPr>
        <p:txBody>
          <a:bodyPr wrap="square" rtlCol="0">
            <a:spAutoFit/>
          </a:bodyPr>
          <a:lstStyle/>
          <a:p>
            <a:r>
              <a:rPr lang="en-US" sz="1350" b="1" dirty="0"/>
              <a:t>Data</a:t>
            </a:r>
          </a:p>
        </p:txBody>
      </p:sp>
      <p:cxnSp>
        <p:nvCxnSpPr>
          <p:cNvPr id="57" name="Straight Arrow Connector 56">
            <a:extLst>
              <a:ext uri="{FF2B5EF4-FFF2-40B4-BE49-F238E27FC236}">
                <a16:creationId xmlns:a16="http://schemas.microsoft.com/office/drawing/2014/main" id="{B4596335-F41B-B94E-A367-DF3ECBC60CBC}"/>
              </a:ext>
            </a:extLst>
          </p:cNvPr>
          <p:cNvCxnSpPr>
            <a:cxnSpLocks/>
          </p:cNvCxnSpPr>
          <p:nvPr/>
        </p:nvCxnSpPr>
        <p:spPr>
          <a:xfrm>
            <a:off x="3089303" y="2019480"/>
            <a:ext cx="1402341" cy="351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6F6CFA-B33D-2740-AFD0-8000EC635105}"/>
              </a:ext>
            </a:extLst>
          </p:cNvPr>
          <p:cNvCxnSpPr>
            <a:cxnSpLocks/>
            <a:stCxn id="52" idx="2"/>
          </p:cNvCxnSpPr>
          <p:nvPr/>
        </p:nvCxnSpPr>
        <p:spPr>
          <a:xfrm flipH="1">
            <a:off x="1265593" y="2655742"/>
            <a:ext cx="3269964" cy="383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9D3182-D235-0142-A6D1-4B571B0229A4}"/>
              </a:ext>
            </a:extLst>
          </p:cNvPr>
          <p:cNvCxnSpPr>
            <a:cxnSpLocks/>
            <a:stCxn id="22" idx="1"/>
            <a:endCxn id="53" idx="2"/>
          </p:cNvCxnSpPr>
          <p:nvPr/>
        </p:nvCxnSpPr>
        <p:spPr>
          <a:xfrm flipV="1">
            <a:off x="4318666" y="4409531"/>
            <a:ext cx="247348" cy="4338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260879-6472-2940-A1F0-5E190C961665}"/>
              </a:ext>
            </a:extLst>
          </p:cNvPr>
          <p:cNvCxnSpPr>
            <a:cxnSpLocks/>
            <a:stCxn id="48" idx="3"/>
            <a:endCxn id="53" idx="3"/>
          </p:cNvCxnSpPr>
          <p:nvPr/>
        </p:nvCxnSpPr>
        <p:spPr>
          <a:xfrm flipH="1">
            <a:off x="4869231" y="3603751"/>
            <a:ext cx="1481034" cy="655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451F10-D6E9-DC4D-9901-ED9E50BB0D4D}"/>
              </a:ext>
            </a:extLst>
          </p:cNvPr>
          <p:cNvCxnSpPr>
            <a:cxnSpLocks/>
          </p:cNvCxnSpPr>
          <p:nvPr/>
        </p:nvCxnSpPr>
        <p:spPr>
          <a:xfrm>
            <a:off x="1172397" y="3447167"/>
            <a:ext cx="1255200" cy="507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BF3DA9-0CF3-3548-AB9A-33C3DB2B9227}"/>
              </a:ext>
            </a:extLst>
          </p:cNvPr>
          <p:cNvSpPr txBox="1"/>
          <p:nvPr/>
        </p:nvSpPr>
        <p:spPr>
          <a:xfrm>
            <a:off x="4111459" y="1889333"/>
            <a:ext cx="1618290" cy="300082"/>
          </a:xfrm>
          <a:prstGeom prst="rect">
            <a:avLst/>
          </a:prstGeom>
          <a:noFill/>
        </p:spPr>
        <p:txBody>
          <a:bodyPr wrap="square" rtlCol="0">
            <a:spAutoFit/>
          </a:bodyPr>
          <a:lstStyle/>
          <a:p>
            <a:r>
              <a:rPr lang="en-US" sz="1350" dirty="0"/>
              <a:t>{POST: New Order}</a:t>
            </a:r>
          </a:p>
        </p:txBody>
      </p:sp>
      <p:sp>
        <p:nvSpPr>
          <p:cNvPr id="32" name="TextBox 31">
            <a:extLst>
              <a:ext uri="{FF2B5EF4-FFF2-40B4-BE49-F238E27FC236}">
                <a16:creationId xmlns:a16="http://schemas.microsoft.com/office/drawing/2014/main" id="{7D48ABBC-6C13-7A45-B2D4-E412B8EDF5CF}"/>
              </a:ext>
            </a:extLst>
          </p:cNvPr>
          <p:cNvSpPr txBox="1"/>
          <p:nvPr/>
        </p:nvSpPr>
        <p:spPr>
          <a:xfrm>
            <a:off x="2148531" y="2650964"/>
            <a:ext cx="1844090" cy="253916"/>
          </a:xfrm>
          <a:prstGeom prst="rect">
            <a:avLst/>
          </a:prstGeom>
          <a:noFill/>
        </p:spPr>
        <p:txBody>
          <a:bodyPr wrap="square" rtlCol="0">
            <a:spAutoFit/>
          </a:bodyPr>
          <a:lstStyle/>
          <a:p>
            <a:r>
              <a:rPr lang="en-US" sz="1050" dirty="0"/>
              <a:t>{Create New Order}</a:t>
            </a:r>
          </a:p>
        </p:txBody>
      </p:sp>
      <p:sp>
        <p:nvSpPr>
          <p:cNvPr id="35" name="TextBox 34">
            <a:extLst>
              <a:ext uri="{FF2B5EF4-FFF2-40B4-BE49-F238E27FC236}">
                <a16:creationId xmlns:a16="http://schemas.microsoft.com/office/drawing/2014/main" id="{43A658F5-18EE-7246-99D1-598CD85B2FBB}"/>
              </a:ext>
            </a:extLst>
          </p:cNvPr>
          <p:cNvSpPr txBox="1"/>
          <p:nvPr/>
        </p:nvSpPr>
        <p:spPr>
          <a:xfrm>
            <a:off x="4036615" y="4507364"/>
            <a:ext cx="1844090" cy="253916"/>
          </a:xfrm>
          <a:prstGeom prst="rect">
            <a:avLst/>
          </a:prstGeom>
          <a:noFill/>
        </p:spPr>
        <p:txBody>
          <a:bodyPr wrap="square" rtlCol="0">
            <a:spAutoFit/>
          </a:bodyPr>
          <a:lstStyle/>
          <a:p>
            <a:r>
              <a:rPr lang="en-US" sz="1050" dirty="0"/>
              <a:t>{Read/Write Rows}</a:t>
            </a:r>
          </a:p>
        </p:txBody>
      </p:sp>
      <p:sp>
        <p:nvSpPr>
          <p:cNvPr id="36" name="TextBox 35">
            <a:extLst>
              <a:ext uri="{FF2B5EF4-FFF2-40B4-BE49-F238E27FC236}">
                <a16:creationId xmlns:a16="http://schemas.microsoft.com/office/drawing/2014/main" id="{8941B072-1BE5-7F4C-844B-B2E29EC666D4}"/>
              </a:ext>
            </a:extLst>
          </p:cNvPr>
          <p:cNvSpPr txBox="1"/>
          <p:nvPr/>
        </p:nvSpPr>
        <p:spPr>
          <a:xfrm>
            <a:off x="971776" y="3502952"/>
            <a:ext cx="1155195" cy="253916"/>
          </a:xfrm>
          <a:prstGeom prst="rect">
            <a:avLst/>
          </a:prstGeom>
          <a:noFill/>
        </p:spPr>
        <p:txBody>
          <a:bodyPr wrap="square" rtlCol="0">
            <a:spAutoFit/>
          </a:bodyPr>
          <a:lstStyle/>
          <a:p>
            <a:r>
              <a:rPr lang="en-US" sz="1050" dirty="0"/>
              <a:t>{Take Payment}</a:t>
            </a:r>
          </a:p>
        </p:txBody>
      </p:sp>
      <p:sp>
        <p:nvSpPr>
          <p:cNvPr id="40" name="TextBox 39">
            <a:extLst>
              <a:ext uri="{FF2B5EF4-FFF2-40B4-BE49-F238E27FC236}">
                <a16:creationId xmlns:a16="http://schemas.microsoft.com/office/drawing/2014/main" id="{22BE2ECD-AAA8-1149-8D84-B768AD0545E5}"/>
              </a:ext>
            </a:extLst>
          </p:cNvPr>
          <p:cNvSpPr txBox="1"/>
          <p:nvPr/>
        </p:nvSpPr>
        <p:spPr>
          <a:xfrm>
            <a:off x="2004588" y="2966882"/>
            <a:ext cx="1844090" cy="253916"/>
          </a:xfrm>
          <a:prstGeom prst="rect">
            <a:avLst/>
          </a:prstGeom>
          <a:noFill/>
        </p:spPr>
        <p:txBody>
          <a:bodyPr wrap="square" rtlCol="0">
            <a:spAutoFit/>
          </a:bodyPr>
          <a:lstStyle/>
          <a:p>
            <a:r>
              <a:rPr lang="en-US" sz="1050" dirty="0"/>
              <a:t>{Take Payment}</a:t>
            </a:r>
            <a:r>
              <a:rPr lang="en-US" sz="1050" dirty="0" err="1"/>
              <a:t>Ω</a:t>
            </a:r>
            <a:endParaRPr lang="en-US" sz="1050" dirty="0"/>
          </a:p>
        </p:txBody>
      </p:sp>
      <p:cxnSp>
        <p:nvCxnSpPr>
          <p:cNvPr id="41" name="Straight Arrow Connector 40">
            <a:extLst>
              <a:ext uri="{FF2B5EF4-FFF2-40B4-BE49-F238E27FC236}">
                <a16:creationId xmlns:a16="http://schemas.microsoft.com/office/drawing/2014/main" id="{AA7C26FA-87E7-8844-8CE6-F14763429284}"/>
              </a:ext>
            </a:extLst>
          </p:cNvPr>
          <p:cNvCxnSpPr>
            <a:cxnSpLocks/>
          </p:cNvCxnSpPr>
          <p:nvPr/>
        </p:nvCxnSpPr>
        <p:spPr>
          <a:xfrm flipH="1" flipV="1">
            <a:off x="465993" y="1734765"/>
            <a:ext cx="1772577" cy="12846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C17CD25-3CC3-1B44-9EAB-7A97722CB640}"/>
              </a:ext>
            </a:extLst>
          </p:cNvPr>
          <p:cNvSpPr txBox="1"/>
          <p:nvPr/>
        </p:nvSpPr>
        <p:spPr>
          <a:xfrm>
            <a:off x="1243928" y="2228288"/>
            <a:ext cx="1844090" cy="253916"/>
          </a:xfrm>
          <a:prstGeom prst="rect">
            <a:avLst/>
          </a:prstGeom>
          <a:noFill/>
        </p:spPr>
        <p:txBody>
          <a:bodyPr wrap="square" rtlCol="0">
            <a:spAutoFit/>
          </a:bodyPr>
          <a:lstStyle/>
          <a:p>
            <a:r>
              <a:rPr lang="en-US" sz="1050" dirty="0"/>
              <a:t>{Call Payment Provider}</a:t>
            </a:r>
          </a:p>
        </p:txBody>
      </p:sp>
      <p:sp>
        <p:nvSpPr>
          <p:cNvPr id="48" name="TextBox 47">
            <a:extLst>
              <a:ext uri="{FF2B5EF4-FFF2-40B4-BE49-F238E27FC236}">
                <a16:creationId xmlns:a16="http://schemas.microsoft.com/office/drawing/2014/main" id="{1CA416A8-90AF-AA41-AC0E-B8AD7222C439}"/>
              </a:ext>
            </a:extLst>
          </p:cNvPr>
          <p:cNvSpPr txBox="1"/>
          <p:nvPr/>
        </p:nvSpPr>
        <p:spPr>
          <a:xfrm>
            <a:off x="4506175" y="3476793"/>
            <a:ext cx="1844090" cy="253916"/>
          </a:xfrm>
          <a:prstGeom prst="rect">
            <a:avLst/>
          </a:prstGeom>
          <a:noFill/>
        </p:spPr>
        <p:txBody>
          <a:bodyPr wrap="square" rtlCol="0">
            <a:spAutoFit/>
          </a:bodyPr>
          <a:lstStyle/>
          <a:p>
            <a:r>
              <a:rPr lang="en-US" sz="1050" dirty="0"/>
              <a:t>{Validate Prices}</a:t>
            </a:r>
          </a:p>
        </p:txBody>
      </p:sp>
      <p:sp>
        <p:nvSpPr>
          <p:cNvPr id="63" name="TextBox 62">
            <a:extLst>
              <a:ext uri="{FF2B5EF4-FFF2-40B4-BE49-F238E27FC236}">
                <a16:creationId xmlns:a16="http://schemas.microsoft.com/office/drawing/2014/main" id="{6240E6C5-38E7-2744-92E5-6B732081E188}"/>
              </a:ext>
            </a:extLst>
          </p:cNvPr>
          <p:cNvSpPr txBox="1"/>
          <p:nvPr/>
        </p:nvSpPr>
        <p:spPr>
          <a:xfrm>
            <a:off x="6194235" y="2930987"/>
            <a:ext cx="1085252" cy="253916"/>
          </a:xfrm>
          <a:prstGeom prst="rect">
            <a:avLst/>
          </a:prstGeom>
          <a:noFill/>
        </p:spPr>
        <p:txBody>
          <a:bodyPr wrap="square" rtlCol="0">
            <a:spAutoFit/>
          </a:bodyPr>
          <a:lstStyle/>
          <a:p>
            <a:r>
              <a:rPr lang="en-US" sz="1050" dirty="0"/>
              <a:t>{Apply Offers}</a:t>
            </a:r>
          </a:p>
        </p:txBody>
      </p:sp>
      <p:sp>
        <p:nvSpPr>
          <p:cNvPr id="69" name="TextBox 68">
            <a:extLst>
              <a:ext uri="{FF2B5EF4-FFF2-40B4-BE49-F238E27FC236}">
                <a16:creationId xmlns:a16="http://schemas.microsoft.com/office/drawing/2014/main" id="{59E7D022-0806-7A44-BC17-9B5B83B671CA}"/>
              </a:ext>
            </a:extLst>
          </p:cNvPr>
          <p:cNvSpPr txBox="1"/>
          <p:nvPr/>
        </p:nvSpPr>
        <p:spPr>
          <a:xfrm>
            <a:off x="3450253" y="2835333"/>
            <a:ext cx="1844090" cy="253916"/>
          </a:xfrm>
          <a:prstGeom prst="rect">
            <a:avLst/>
          </a:prstGeom>
          <a:noFill/>
        </p:spPr>
        <p:txBody>
          <a:bodyPr wrap="square" rtlCol="0">
            <a:spAutoFit/>
          </a:bodyPr>
          <a:lstStyle/>
          <a:p>
            <a:r>
              <a:rPr lang="en-US" sz="1050" dirty="0"/>
              <a:t>{Read Customer Details}</a:t>
            </a:r>
          </a:p>
        </p:txBody>
      </p:sp>
      <p:cxnSp>
        <p:nvCxnSpPr>
          <p:cNvPr id="12" name="Straight Arrow Connector 11">
            <a:extLst>
              <a:ext uri="{FF2B5EF4-FFF2-40B4-BE49-F238E27FC236}">
                <a16:creationId xmlns:a16="http://schemas.microsoft.com/office/drawing/2014/main" id="{A97FCB5D-9946-EAF6-67FE-2E9980EAF470}"/>
              </a:ext>
            </a:extLst>
          </p:cNvPr>
          <p:cNvCxnSpPr>
            <a:cxnSpLocks/>
          </p:cNvCxnSpPr>
          <p:nvPr/>
        </p:nvCxnSpPr>
        <p:spPr>
          <a:xfrm>
            <a:off x="1360966" y="3365043"/>
            <a:ext cx="4149350" cy="1061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C1C5B9-6C0B-342B-5843-3DA4DC11CADC}"/>
              </a:ext>
            </a:extLst>
          </p:cNvPr>
          <p:cNvCxnSpPr>
            <a:cxnSpLocks/>
          </p:cNvCxnSpPr>
          <p:nvPr/>
        </p:nvCxnSpPr>
        <p:spPr>
          <a:xfrm flipV="1">
            <a:off x="1578205" y="3063358"/>
            <a:ext cx="2423567" cy="37832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5270E0-D9F0-BEF8-38A8-4E7452D24239}"/>
              </a:ext>
            </a:extLst>
          </p:cNvPr>
          <p:cNvCxnSpPr>
            <a:cxnSpLocks/>
          </p:cNvCxnSpPr>
          <p:nvPr/>
        </p:nvCxnSpPr>
        <p:spPr>
          <a:xfrm>
            <a:off x="3908036" y="3287044"/>
            <a:ext cx="566612" cy="89951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9D566C-1256-3714-F2CE-7FD59F57AAA0}"/>
              </a:ext>
            </a:extLst>
          </p:cNvPr>
          <p:cNvCxnSpPr>
            <a:cxnSpLocks/>
          </p:cNvCxnSpPr>
          <p:nvPr/>
        </p:nvCxnSpPr>
        <p:spPr>
          <a:xfrm>
            <a:off x="1578205" y="3188598"/>
            <a:ext cx="5504301" cy="2025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5B7C0E-E926-27DF-573D-F36ED5AE2FD5}"/>
              </a:ext>
            </a:extLst>
          </p:cNvPr>
          <p:cNvCxnSpPr>
            <a:cxnSpLocks/>
          </p:cNvCxnSpPr>
          <p:nvPr/>
        </p:nvCxnSpPr>
        <p:spPr>
          <a:xfrm flipH="1">
            <a:off x="4869231" y="3678796"/>
            <a:ext cx="2351626" cy="73073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6" grpId="0"/>
      <p:bldP spid="46" grpId="0"/>
      <p:bldP spid="48" grpId="0"/>
      <p:bldP spid="63" grpId="0"/>
      <p:bldP spid="6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0695" y="2629474"/>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54772" y="2613932"/>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79518" y="260442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318361" y="2597679"/>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80137" y="274923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636783" y="273369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47046" y="276350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85238" y="2756758"/>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16639" y="3986535"/>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Microservices</a:t>
            </a:r>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705055" y="397999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919607" y="399115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47471" y="387042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42" name="Rectangle 41">
            <a:extLst>
              <a:ext uri="{FF2B5EF4-FFF2-40B4-BE49-F238E27FC236}">
                <a16:creationId xmlns:a16="http://schemas.microsoft.com/office/drawing/2014/main" id="{2980A2AF-C6A7-0444-A1C5-5D06006DDB5D}"/>
              </a:ext>
            </a:extLst>
          </p:cNvPr>
          <p:cNvSpPr/>
          <p:nvPr/>
        </p:nvSpPr>
        <p:spPr>
          <a:xfrm>
            <a:off x="4070427" y="2599783"/>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237956" y="2758863"/>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326893" y="3986348"/>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31</a:t>
            </a:fld>
            <a:endParaRPr lang="en-GB"/>
          </a:p>
        </p:txBody>
      </p:sp>
      <p:sp>
        <p:nvSpPr>
          <p:cNvPr id="10" name="TextBox 9">
            <a:extLst>
              <a:ext uri="{FF2B5EF4-FFF2-40B4-BE49-F238E27FC236}">
                <a16:creationId xmlns:a16="http://schemas.microsoft.com/office/drawing/2014/main" id="{24CF157A-B4A7-CED2-62DC-80E11156C722}"/>
              </a:ext>
            </a:extLst>
          </p:cNvPr>
          <p:cNvSpPr txBox="1"/>
          <p:nvPr/>
        </p:nvSpPr>
        <p:spPr>
          <a:xfrm>
            <a:off x="5679518" y="2487774"/>
            <a:ext cx="1844090" cy="253916"/>
          </a:xfrm>
          <a:prstGeom prst="rect">
            <a:avLst/>
          </a:prstGeom>
          <a:noFill/>
        </p:spPr>
        <p:txBody>
          <a:bodyPr wrap="square" rtlCol="0">
            <a:spAutoFit/>
          </a:bodyPr>
          <a:lstStyle/>
          <a:p>
            <a:r>
              <a:rPr lang="en-US" sz="1050" dirty="0"/>
              <a:t>{Validate Prices}</a:t>
            </a:r>
          </a:p>
        </p:txBody>
      </p:sp>
      <p:cxnSp>
        <p:nvCxnSpPr>
          <p:cNvPr id="12" name="Straight Arrow Connector 11">
            <a:extLst>
              <a:ext uri="{FF2B5EF4-FFF2-40B4-BE49-F238E27FC236}">
                <a16:creationId xmlns:a16="http://schemas.microsoft.com/office/drawing/2014/main" id="{C50F970F-59BC-5CD9-BAE5-193793B9F178}"/>
              </a:ext>
            </a:extLst>
          </p:cNvPr>
          <p:cNvCxnSpPr>
            <a:cxnSpLocks/>
          </p:cNvCxnSpPr>
          <p:nvPr/>
        </p:nvCxnSpPr>
        <p:spPr>
          <a:xfrm flipV="1">
            <a:off x="1602322" y="2827278"/>
            <a:ext cx="4582899" cy="505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2BFFFD-C18A-81C0-90A4-1DE952C3788B}"/>
              </a:ext>
            </a:extLst>
          </p:cNvPr>
          <p:cNvSpPr txBox="1"/>
          <p:nvPr/>
        </p:nvSpPr>
        <p:spPr>
          <a:xfrm>
            <a:off x="7483844" y="2383118"/>
            <a:ext cx="1085252" cy="253916"/>
          </a:xfrm>
          <a:prstGeom prst="rect">
            <a:avLst/>
          </a:prstGeom>
          <a:noFill/>
        </p:spPr>
        <p:txBody>
          <a:bodyPr wrap="square" rtlCol="0">
            <a:spAutoFit/>
          </a:bodyPr>
          <a:lstStyle/>
          <a:p>
            <a:r>
              <a:rPr lang="en-US" sz="1050" dirty="0"/>
              <a:t>{Apply Offers}</a:t>
            </a:r>
          </a:p>
        </p:txBody>
      </p:sp>
      <p:cxnSp>
        <p:nvCxnSpPr>
          <p:cNvPr id="15" name="Straight Arrow Connector 14">
            <a:extLst>
              <a:ext uri="{FF2B5EF4-FFF2-40B4-BE49-F238E27FC236}">
                <a16:creationId xmlns:a16="http://schemas.microsoft.com/office/drawing/2014/main" id="{D3B64D67-9EBB-8FBF-A9EE-32E7CB966D70}"/>
              </a:ext>
            </a:extLst>
          </p:cNvPr>
          <p:cNvCxnSpPr>
            <a:cxnSpLocks/>
          </p:cNvCxnSpPr>
          <p:nvPr/>
        </p:nvCxnSpPr>
        <p:spPr>
          <a:xfrm flipV="1">
            <a:off x="1602322" y="2827278"/>
            <a:ext cx="6230270" cy="68835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88E14B-D185-0A64-98EF-FBB280CE6CA2}"/>
              </a:ext>
            </a:extLst>
          </p:cNvPr>
          <p:cNvCxnSpPr>
            <a:cxnSpLocks/>
          </p:cNvCxnSpPr>
          <p:nvPr/>
        </p:nvCxnSpPr>
        <p:spPr>
          <a:xfrm flipV="1">
            <a:off x="1491194" y="2809440"/>
            <a:ext cx="1494138" cy="7255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A7CBE8-6A6E-80C5-A1B1-4E0D0D561E38}"/>
              </a:ext>
            </a:extLst>
          </p:cNvPr>
          <p:cNvSpPr txBox="1"/>
          <p:nvPr/>
        </p:nvSpPr>
        <p:spPr>
          <a:xfrm>
            <a:off x="2454772" y="2432918"/>
            <a:ext cx="1155195" cy="253916"/>
          </a:xfrm>
          <a:prstGeom prst="rect">
            <a:avLst/>
          </a:prstGeom>
          <a:noFill/>
        </p:spPr>
        <p:txBody>
          <a:bodyPr wrap="square" rtlCol="0">
            <a:spAutoFit/>
          </a:bodyPr>
          <a:lstStyle/>
          <a:p>
            <a:r>
              <a:rPr lang="en-US" sz="1050" dirty="0"/>
              <a:t>{Take Payment}</a:t>
            </a:r>
          </a:p>
        </p:txBody>
      </p:sp>
      <p:sp>
        <p:nvSpPr>
          <p:cNvPr id="30" name="TextBox 29">
            <a:extLst>
              <a:ext uri="{FF2B5EF4-FFF2-40B4-BE49-F238E27FC236}">
                <a16:creationId xmlns:a16="http://schemas.microsoft.com/office/drawing/2014/main" id="{81992A8D-CBC1-6D95-9E3B-3A7695E261A4}"/>
              </a:ext>
            </a:extLst>
          </p:cNvPr>
          <p:cNvSpPr txBox="1"/>
          <p:nvPr/>
        </p:nvSpPr>
        <p:spPr>
          <a:xfrm>
            <a:off x="3795576" y="2336532"/>
            <a:ext cx="1844090" cy="253916"/>
          </a:xfrm>
          <a:prstGeom prst="rect">
            <a:avLst/>
          </a:prstGeom>
          <a:noFill/>
        </p:spPr>
        <p:txBody>
          <a:bodyPr wrap="square" rtlCol="0">
            <a:spAutoFit/>
          </a:bodyPr>
          <a:lstStyle/>
          <a:p>
            <a:r>
              <a:rPr lang="en-US" sz="1050" dirty="0"/>
              <a:t>{Read Customer Details}</a:t>
            </a:r>
          </a:p>
        </p:txBody>
      </p:sp>
      <p:cxnSp>
        <p:nvCxnSpPr>
          <p:cNvPr id="31" name="Straight Arrow Connector 30">
            <a:extLst>
              <a:ext uri="{FF2B5EF4-FFF2-40B4-BE49-F238E27FC236}">
                <a16:creationId xmlns:a16="http://schemas.microsoft.com/office/drawing/2014/main" id="{24D89856-DB3C-259A-F7FD-1B8E07E5AB78}"/>
              </a:ext>
            </a:extLst>
          </p:cNvPr>
          <p:cNvCxnSpPr>
            <a:cxnSpLocks/>
          </p:cNvCxnSpPr>
          <p:nvPr/>
        </p:nvCxnSpPr>
        <p:spPr>
          <a:xfrm flipV="1">
            <a:off x="1528002" y="2635402"/>
            <a:ext cx="3027711" cy="83159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0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32</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6875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33</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a:t>“My life looked good on paper - where, in fact, almost all of it was being lived.”  - Martin Amis</a:t>
            </a:r>
            <a:endParaRPr lang="en-GB" sz="1400" dirty="0"/>
          </a:p>
        </p:txBody>
      </p:sp>
    </p:spTree>
    <p:extLst>
      <p:ext uri="{BB962C8B-B14F-4D97-AF65-F5344CB8AC3E}">
        <p14:creationId xmlns:p14="http://schemas.microsoft.com/office/powerpoint/2010/main" val="3002805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34</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716692" y="4188643"/>
            <a:ext cx="3855308" cy="369332"/>
          </a:xfrm>
          <a:prstGeom prst="rect">
            <a:avLst/>
          </a:prstGeom>
          <a:noFill/>
        </p:spPr>
        <p:txBody>
          <a:bodyPr wrap="square" rtlCol="0">
            <a:spAutoFit/>
          </a:bodyPr>
          <a:lstStyle/>
          <a:p>
            <a:r>
              <a:rPr lang="en-US" dirty="0"/>
              <a:t>(Message)Event – Skinny, Notification</a:t>
            </a:r>
          </a:p>
        </p:txBody>
      </p:sp>
      <p:sp>
        <p:nvSpPr>
          <p:cNvPr id="6" name="TextBox 5">
            <a:extLst>
              <a:ext uri="{FF2B5EF4-FFF2-40B4-BE49-F238E27FC236}">
                <a16:creationId xmlns:a16="http://schemas.microsoft.com/office/drawing/2014/main" id="{246E62F0-B6E0-754A-B1DA-C607522FA24B}"/>
              </a:ext>
            </a:extLst>
          </p:cNvPr>
          <p:cNvSpPr txBox="1"/>
          <p:nvPr/>
        </p:nvSpPr>
        <p:spPr>
          <a:xfrm>
            <a:off x="5299171" y="4188642"/>
            <a:ext cx="2872462" cy="369332"/>
          </a:xfrm>
          <a:prstGeom prst="rect">
            <a:avLst/>
          </a:prstGeom>
          <a:noFill/>
        </p:spPr>
        <p:txBody>
          <a:bodyPr wrap="square" rtlCol="0">
            <a:spAutoFit/>
          </a:bodyPr>
          <a:lstStyle/>
          <a:p>
            <a:r>
              <a:rPr lang="en-US" dirty="0"/>
              <a:t>(Message)Document – Fat</a:t>
            </a:r>
          </a:p>
        </p:txBody>
      </p:sp>
    </p:spTree>
    <p:extLst>
      <p:ext uri="{BB962C8B-B14F-4D97-AF65-F5344CB8AC3E}">
        <p14:creationId xmlns:p14="http://schemas.microsoft.com/office/powerpoint/2010/main" val="2298300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35</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38</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39</a:t>
            </a:fld>
            <a:endParaRPr lang="en-US"/>
          </a:p>
        </p:txBody>
      </p:sp>
      <p:pic>
        <p:nvPicPr>
          <p:cNvPr id="3" name="Picture 2">
            <a:extLst>
              <a:ext uri="{FF2B5EF4-FFF2-40B4-BE49-F238E27FC236}">
                <a16:creationId xmlns:a16="http://schemas.microsoft.com/office/drawing/2014/main" id="{F0DDDBF8-5E6D-1A40-BF3D-60E8190F319D}"/>
              </a:ext>
            </a:extLst>
          </p:cNvPr>
          <p:cNvPicPr>
            <a:picLocks noChangeAspect="1"/>
          </p:cNvPicPr>
          <p:nvPr/>
        </p:nvPicPr>
        <p:blipFill>
          <a:blip r:embed="rId2"/>
          <a:stretch>
            <a:fillRect/>
          </a:stretch>
        </p:blipFill>
        <p:spPr>
          <a:xfrm>
            <a:off x="1454516" y="1480389"/>
            <a:ext cx="5981635" cy="3461283"/>
          </a:xfrm>
          <a:prstGeom prst="rect">
            <a:avLst/>
          </a:prstGeom>
        </p:spPr>
      </p:pic>
    </p:spTree>
    <p:extLst>
      <p:ext uri="{BB962C8B-B14F-4D97-AF65-F5344CB8AC3E}">
        <p14:creationId xmlns:p14="http://schemas.microsoft.com/office/powerpoint/2010/main" val="417855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Housekeeping</a:t>
            </a:r>
          </a:p>
        </p:txBody>
      </p:sp>
      <p:sp>
        <p:nvSpPr>
          <p:cNvPr id="3" name="Content Placeholder 2"/>
          <p:cNvSpPr>
            <a:spLocks noGrp="1"/>
          </p:cNvSpPr>
          <p:nvPr>
            <p:ph idx="1"/>
          </p:nvPr>
        </p:nvSpPr>
        <p:spPr>
          <a:xfrm>
            <a:off x="628650" y="2675504"/>
            <a:ext cx="7886700" cy="1981020"/>
          </a:xfrm>
        </p:spPr>
        <p:txBody>
          <a:bodyPr>
            <a:normAutofit fontScale="47500" lnSpcReduction="20000"/>
          </a:bodyPr>
          <a:lstStyle/>
          <a:p>
            <a:r>
              <a:rPr lang="en-GB" dirty="0"/>
              <a:t>Some of these slides are dense</a:t>
            </a:r>
          </a:p>
          <a:p>
            <a:pPr lvl="1"/>
            <a:r>
              <a:rPr lang="en-GB" dirty="0"/>
              <a:t>Part of the goal is to give you a takeaway that you can refer to when you need the detail after this course</a:t>
            </a:r>
          </a:p>
          <a:p>
            <a:pPr lvl="1"/>
            <a:r>
              <a:rPr lang="en-GB" dirty="0"/>
              <a:t>But it can make some hard to follow</a:t>
            </a:r>
          </a:p>
          <a:p>
            <a:pPr lvl="1"/>
            <a:r>
              <a:rPr lang="en-GB" dirty="0"/>
              <a:t>Worse in person than remote</a:t>
            </a:r>
          </a:p>
          <a:p>
            <a:r>
              <a:rPr lang="en-GB" dirty="0"/>
              <a:t>Download the PDF or Slides</a:t>
            </a:r>
          </a:p>
          <a:p>
            <a:pPr lvl="1"/>
            <a:r>
              <a:rPr lang="en-GB" dirty="0"/>
              <a:t>You can refer to that on your laptop for the detail if it helps you</a:t>
            </a:r>
          </a:p>
          <a:p>
            <a:pPr lvl="1"/>
            <a:r>
              <a:rPr lang="en-GB" dirty="0">
                <a:hlinkClick r:id="rId3"/>
              </a:rPr>
              <a:t>https://github.com/iancooper/Presentations</a:t>
            </a:r>
            <a:endParaRPr lang="en-GB" dirty="0"/>
          </a:p>
          <a:p>
            <a:pPr lvl="1"/>
            <a:r>
              <a:rPr lang="en-GB" dirty="0"/>
              <a:t>A PDF/Slides for each day</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4</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605116913"/>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40</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41</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43</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a:t>
            </a:r>
          </a:p>
          <a:p>
            <a:pPr algn="ctr"/>
            <a:r>
              <a:rPr lang="en-GB" sz="1350" dirty="0">
                <a:solidFill>
                  <a:schemeClr val="tx1"/>
                </a:solidFill>
              </a:rPr>
              <a:t>Payments</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478218" y="339486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898431" y="1022132"/>
            <a:ext cx="4974336" cy="415498"/>
          </a:xfrm>
          <a:prstGeom prst="rect">
            <a:avLst/>
          </a:prstGeom>
          <a:noFill/>
        </p:spPr>
        <p:txBody>
          <a:bodyPr wrap="square" rtlCol="0">
            <a:spAutoFit/>
          </a:bodyPr>
          <a:lstStyle/>
          <a:p>
            <a:pPr algn="ctr"/>
            <a:r>
              <a:rPr lang="en-US" sz="2100" dirty="0"/>
              <a:t>Event Driven Architecture</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66634" y="338832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81186" y="339948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09050" y="3278756"/>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88472" y="3394677"/>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44</a:t>
            </a:fld>
            <a:endParaRPr lang="en-GB"/>
          </a:p>
        </p:txBody>
      </p:sp>
      <p:sp>
        <p:nvSpPr>
          <p:cNvPr id="13" name="Can 12">
            <a:extLst>
              <a:ext uri="{FF2B5EF4-FFF2-40B4-BE49-F238E27FC236}">
                <a16:creationId xmlns:a16="http://schemas.microsoft.com/office/drawing/2014/main" id="{163E1EBE-3612-7D4C-8774-A9829D85E83A}"/>
              </a:ext>
            </a:extLst>
          </p:cNvPr>
          <p:cNvSpPr/>
          <p:nvPr/>
        </p:nvSpPr>
        <p:spPr>
          <a:xfrm>
            <a:off x="1669824" y="3911350"/>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29328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Restaurant </a:t>
            </a:r>
          </a:p>
        </p:txBody>
      </p:sp>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Sales Qualification</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Publish Menu</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1917496" y="842258"/>
            <a:ext cx="4974336" cy="415498"/>
          </a:xfrm>
          <a:prstGeom prst="rect">
            <a:avLst/>
          </a:prstGeom>
          <a:noFill/>
        </p:spPr>
        <p:txBody>
          <a:bodyPr wrap="square" rtlCol="0">
            <a:spAutoFit/>
          </a:bodyPr>
          <a:lstStyle/>
          <a:p>
            <a:pPr algn="ctr"/>
            <a:r>
              <a:rPr lang="en-US" sz="2100" dirty="0"/>
              <a:t>Onboard Restaurant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45</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3174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Take Order</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Credit Card Payments</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25639" y="861708"/>
            <a:ext cx="4974336" cy="415498"/>
          </a:xfrm>
          <a:prstGeom prst="rect">
            <a:avLst/>
          </a:prstGeom>
          <a:noFill/>
        </p:spPr>
        <p:txBody>
          <a:bodyPr wrap="square" rtlCol="0">
            <a:spAutoFit/>
          </a:bodyPr>
          <a:lstStyle/>
          <a:p>
            <a:pPr algn="ctr"/>
            <a:r>
              <a:rPr lang="en-US" sz="2100" dirty="0"/>
              <a:t>Take Order</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ADE5A19-AC90-0A4B-BDFA-854CE4628984}"/>
              </a:ext>
            </a:extLst>
          </p:cNvPr>
          <p:cNvSpPr txBox="1"/>
          <p:nvPr/>
        </p:nvSpPr>
        <p:spPr>
          <a:xfrm>
            <a:off x="4199535" y="216719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Flowchart: Magnetic Disk 12">
            <a:extLst>
              <a:ext uri="{FF2B5EF4-FFF2-40B4-BE49-F238E27FC236}">
                <a16:creationId xmlns:a16="http://schemas.microsoft.com/office/drawing/2014/main" id="{E1990891-E9E2-984F-9D07-B19FF7E22C7D}"/>
              </a:ext>
            </a:extLst>
          </p:cNvPr>
          <p:cNvSpPr/>
          <p:nvPr/>
        </p:nvSpPr>
        <p:spPr>
          <a:xfrm>
            <a:off x="4293883" y="3190854"/>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46</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Manage Menu</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Accounts</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Promotions</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25202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92EAE0FB-DC3B-F749-86F4-EC33C844AFB4}"/>
              </a:ext>
            </a:extLst>
          </p:cNvPr>
          <p:cNvCxnSpPr>
            <a:cxnSpLocks/>
          </p:cNvCxnSpPr>
          <p:nvPr/>
        </p:nvCxnSpPr>
        <p:spPr>
          <a:xfrm flipV="1">
            <a:off x="8258554" y="386085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3CB13EB-63F2-284C-9487-ACB4EF21CB7C}"/>
              </a:ext>
            </a:extLst>
          </p:cNvPr>
          <p:cNvCxnSpPr>
            <a:cxnSpLocks/>
          </p:cNvCxnSpPr>
          <p:nvPr/>
        </p:nvCxnSpPr>
        <p:spPr>
          <a:xfrm flipV="1">
            <a:off x="6620362" y="387848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A22D6-260E-BF4F-952F-6515FD24946D}"/>
              </a:ext>
            </a:extLst>
          </p:cNvPr>
          <p:cNvSpPr/>
          <p:nvPr/>
        </p:nvSpPr>
        <p:spPr>
          <a:xfrm>
            <a:off x="588622" y="4574939"/>
            <a:ext cx="7983411" cy="6368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732274" y="2037803"/>
            <a:ext cx="1189435"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Order Placement</a:t>
            </a:r>
          </a:p>
        </p:txBody>
      </p:sp>
      <p:sp>
        <p:nvSpPr>
          <p:cNvPr id="7" name="Rectangle 6"/>
          <p:cNvSpPr/>
          <p:nvPr/>
        </p:nvSpPr>
        <p:spPr>
          <a:xfrm>
            <a:off x="7279940" y="2006008"/>
            <a:ext cx="1257299"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Courier</a:t>
            </a:r>
          </a:p>
        </p:txBody>
      </p:sp>
      <p:sp>
        <p:nvSpPr>
          <p:cNvPr id="2" name="TextBox 1">
            <a:extLst>
              <a:ext uri="{FF2B5EF4-FFF2-40B4-BE49-F238E27FC236}">
                <a16:creationId xmlns:a16="http://schemas.microsoft.com/office/drawing/2014/main" id="{B1A4950D-A811-5240-BC2A-4BEE3B998BB8}"/>
              </a:ext>
            </a:extLst>
          </p:cNvPr>
          <p:cNvSpPr txBox="1"/>
          <p:nvPr/>
        </p:nvSpPr>
        <p:spPr>
          <a:xfrm>
            <a:off x="841716" y="215756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0" name="TextBox 19">
            <a:extLst>
              <a:ext uri="{FF2B5EF4-FFF2-40B4-BE49-F238E27FC236}">
                <a16:creationId xmlns:a16="http://schemas.microsoft.com/office/drawing/2014/main" id="{355C2072-6974-154C-8DC6-6449A546F6ED}"/>
              </a:ext>
            </a:extLst>
          </p:cNvPr>
          <p:cNvSpPr txBox="1"/>
          <p:nvPr/>
        </p:nvSpPr>
        <p:spPr>
          <a:xfrm>
            <a:off x="2598362" y="214202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1" name="TextBox 20">
            <a:extLst>
              <a:ext uri="{FF2B5EF4-FFF2-40B4-BE49-F238E27FC236}">
                <a16:creationId xmlns:a16="http://schemas.microsoft.com/office/drawing/2014/main" id="{6BB83B32-EA9D-194A-A29C-CD132CE4B0DC}"/>
              </a:ext>
            </a:extLst>
          </p:cNvPr>
          <p:cNvSpPr txBox="1"/>
          <p:nvPr/>
        </p:nvSpPr>
        <p:spPr>
          <a:xfrm>
            <a:off x="5808625" y="2171832"/>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3" name="TextBox 22">
            <a:extLst>
              <a:ext uri="{FF2B5EF4-FFF2-40B4-BE49-F238E27FC236}">
                <a16:creationId xmlns:a16="http://schemas.microsoft.com/office/drawing/2014/main" id="{D56EF388-ECA8-4043-AD84-691159D7380E}"/>
              </a:ext>
            </a:extLst>
          </p:cNvPr>
          <p:cNvSpPr txBox="1"/>
          <p:nvPr/>
        </p:nvSpPr>
        <p:spPr>
          <a:xfrm>
            <a:off x="7446817" y="2165087"/>
            <a:ext cx="923544" cy="300082"/>
          </a:xfrm>
          <a:prstGeom prst="rect">
            <a:avLst/>
          </a:prstGeom>
          <a:noFill/>
          <a:ln>
            <a:solidFill>
              <a:schemeClr val="accent1"/>
            </a:solidFill>
          </a:ln>
        </p:spPr>
        <p:txBody>
          <a:bodyPr wrap="square" rtlCol="0">
            <a:spAutoFit/>
          </a:bodyPr>
          <a:lstStyle/>
          <a:p>
            <a:pPr algn="ctr"/>
            <a:r>
              <a:rPr lang="en-US" sz="1350" dirty="0"/>
              <a:t>API</a:t>
            </a:r>
          </a:p>
        </p:txBody>
      </p:sp>
      <p:sp>
        <p:nvSpPr>
          <p:cNvPr id="28" name="Flowchart: Magnetic Disk 12">
            <a:extLst>
              <a:ext uri="{FF2B5EF4-FFF2-40B4-BE49-F238E27FC236}">
                <a16:creationId xmlns:a16="http://schemas.microsoft.com/office/drawing/2014/main" id="{4EB390E9-6EB4-0143-B83F-AD07BFF81F44}"/>
              </a:ext>
            </a:extLst>
          </p:cNvPr>
          <p:cNvSpPr/>
          <p:nvPr/>
        </p:nvSpPr>
        <p:spPr>
          <a:xfrm>
            <a:off x="7501587" y="3207643"/>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3" name="TextBox 32">
            <a:extLst>
              <a:ext uri="{FF2B5EF4-FFF2-40B4-BE49-F238E27FC236}">
                <a16:creationId xmlns:a16="http://schemas.microsoft.com/office/drawing/2014/main" id="{97EA7BDE-EF9B-5B41-BE38-2D68A8BEB95D}"/>
              </a:ext>
            </a:extLst>
          </p:cNvPr>
          <p:cNvSpPr txBox="1"/>
          <p:nvPr/>
        </p:nvSpPr>
        <p:spPr>
          <a:xfrm>
            <a:off x="2084832" y="826716"/>
            <a:ext cx="4974336" cy="415498"/>
          </a:xfrm>
          <a:prstGeom prst="rect">
            <a:avLst/>
          </a:prstGeom>
          <a:noFill/>
        </p:spPr>
        <p:txBody>
          <a:bodyPr wrap="square" rtlCol="0">
            <a:spAutoFit/>
          </a:bodyPr>
          <a:lstStyle/>
          <a:p>
            <a:pPr algn="ctr"/>
            <a:r>
              <a:rPr lang="en-US" sz="2100" dirty="0"/>
              <a:t>Order Placement</a:t>
            </a:r>
          </a:p>
        </p:txBody>
      </p:sp>
      <p:sp>
        <p:nvSpPr>
          <p:cNvPr id="9" name="TextBox 8">
            <a:extLst>
              <a:ext uri="{FF2B5EF4-FFF2-40B4-BE49-F238E27FC236}">
                <a16:creationId xmlns:a16="http://schemas.microsoft.com/office/drawing/2014/main" id="{F1C49E6D-3C18-CE41-B481-AE4BCF6B37AB}"/>
              </a:ext>
            </a:extLst>
          </p:cNvPr>
          <p:cNvSpPr txBox="1"/>
          <p:nvPr/>
        </p:nvSpPr>
        <p:spPr>
          <a:xfrm>
            <a:off x="3951309" y="4754847"/>
            <a:ext cx="649152" cy="300082"/>
          </a:xfrm>
          <a:prstGeom prst="rect">
            <a:avLst/>
          </a:prstGeom>
          <a:noFill/>
        </p:spPr>
        <p:txBody>
          <a:bodyPr wrap="none" rtlCol="0">
            <a:spAutoFit/>
          </a:bodyPr>
          <a:lstStyle/>
          <a:p>
            <a:r>
              <a:rPr lang="en-US" sz="1350" dirty="0"/>
              <a:t>Broker</a:t>
            </a:r>
          </a:p>
        </p:txBody>
      </p:sp>
      <p:sp>
        <p:nvSpPr>
          <p:cNvPr id="24" name="Can 23">
            <a:extLst>
              <a:ext uri="{FF2B5EF4-FFF2-40B4-BE49-F238E27FC236}">
                <a16:creationId xmlns:a16="http://schemas.microsoft.com/office/drawing/2014/main" id="{B6C2A6B5-F579-FC46-93D6-E100F06F186D}"/>
              </a:ext>
            </a:extLst>
          </p:cNvPr>
          <p:cNvSpPr/>
          <p:nvPr/>
        </p:nvSpPr>
        <p:spPr>
          <a:xfrm>
            <a:off x="6508556" y="3968393"/>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Can 26">
            <a:extLst>
              <a:ext uri="{FF2B5EF4-FFF2-40B4-BE49-F238E27FC236}">
                <a16:creationId xmlns:a16="http://schemas.microsoft.com/office/drawing/2014/main" id="{314B5A71-A7C3-9747-950A-BBA25817D133}"/>
              </a:ext>
            </a:extLst>
          </p:cNvPr>
          <p:cNvSpPr/>
          <p:nvPr/>
        </p:nvSpPr>
        <p:spPr>
          <a:xfrm>
            <a:off x="8146748" y="3961648"/>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Magnetic Disk 12">
            <a:extLst>
              <a:ext uri="{FF2B5EF4-FFF2-40B4-BE49-F238E27FC236}">
                <a16:creationId xmlns:a16="http://schemas.microsoft.com/office/drawing/2014/main" id="{64FB0820-FA3A-CB4B-B535-5B4A29102BA2}"/>
              </a:ext>
            </a:extLst>
          </p:cNvPr>
          <p:cNvSpPr/>
          <p:nvPr/>
        </p:nvSpPr>
        <p:spPr>
          <a:xfrm>
            <a:off x="2658779" y="3190502"/>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4" name="Flowchart: Magnetic Disk 12">
            <a:extLst>
              <a:ext uri="{FF2B5EF4-FFF2-40B4-BE49-F238E27FC236}">
                <a16:creationId xmlns:a16="http://schemas.microsoft.com/office/drawing/2014/main" id="{E68249BA-42A7-5348-830F-4133EEA10670}"/>
              </a:ext>
            </a:extLst>
          </p:cNvPr>
          <p:cNvSpPr/>
          <p:nvPr/>
        </p:nvSpPr>
        <p:spPr>
          <a:xfrm>
            <a:off x="5808625" y="3191279"/>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sp>
        <p:nvSpPr>
          <p:cNvPr id="35" name="Flowchart: Magnetic Disk 12">
            <a:extLst>
              <a:ext uri="{FF2B5EF4-FFF2-40B4-BE49-F238E27FC236}">
                <a16:creationId xmlns:a16="http://schemas.microsoft.com/office/drawing/2014/main" id="{F9671CCF-45EE-8743-BAA7-9D3B951E4E85}"/>
              </a:ext>
            </a:extLst>
          </p:cNvPr>
          <p:cNvSpPr/>
          <p:nvPr/>
        </p:nvSpPr>
        <p:spPr>
          <a:xfrm>
            <a:off x="939086" y="3188550"/>
            <a:ext cx="756732" cy="300488"/>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Db</a:t>
            </a:r>
          </a:p>
        </p:txBody>
      </p:sp>
      <p:cxnSp>
        <p:nvCxnSpPr>
          <p:cNvPr id="11" name="Straight Arrow Connector 10">
            <a:extLst>
              <a:ext uri="{FF2B5EF4-FFF2-40B4-BE49-F238E27FC236}">
                <a16:creationId xmlns:a16="http://schemas.microsoft.com/office/drawing/2014/main" id="{1198DC22-122D-B34C-A4C8-472CD75C2237}"/>
              </a:ext>
            </a:extLst>
          </p:cNvPr>
          <p:cNvCxnSpPr/>
          <p:nvPr/>
        </p:nvCxnSpPr>
        <p:spPr>
          <a:xfrm>
            <a:off x="1765260" y="3859573"/>
            <a:ext cx="0" cy="6741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9020C3-11A9-224E-B020-1B22288B4AC2}"/>
              </a:ext>
            </a:extLst>
          </p:cNvPr>
          <p:cNvCxnSpPr>
            <a:cxnSpLocks/>
          </p:cNvCxnSpPr>
          <p:nvPr/>
        </p:nvCxnSpPr>
        <p:spPr>
          <a:xfrm flipV="1">
            <a:off x="3396451" y="3848672"/>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8CA882CB-2143-BF4F-AA97-A25CA63ADA25}"/>
              </a:ext>
            </a:extLst>
          </p:cNvPr>
          <p:cNvSpPr/>
          <p:nvPr/>
        </p:nvSpPr>
        <p:spPr>
          <a:xfrm>
            <a:off x="3284645" y="393858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Graphic 31" descr="Envelope">
            <a:extLst>
              <a:ext uri="{FF2B5EF4-FFF2-40B4-BE49-F238E27FC236}">
                <a16:creationId xmlns:a16="http://schemas.microsoft.com/office/drawing/2014/main" id="{32219872-C873-CB4E-A57F-23E5EF071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109" y="4659859"/>
            <a:ext cx="400957" cy="400957"/>
          </a:xfrm>
          <a:prstGeom prst="rect">
            <a:avLst/>
          </a:prstGeom>
        </p:spPr>
      </p:pic>
      <p:cxnSp>
        <p:nvCxnSpPr>
          <p:cNvPr id="40" name="Straight Arrow Connector 39">
            <a:extLst>
              <a:ext uri="{FF2B5EF4-FFF2-40B4-BE49-F238E27FC236}">
                <a16:creationId xmlns:a16="http://schemas.microsoft.com/office/drawing/2014/main" id="{76531ECF-F53C-654A-9929-BDDAC789B694}"/>
              </a:ext>
            </a:extLst>
          </p:cNvPr>
          <p:cNvCxnSpPr>
            <a:cxnSpLocks/>
          </p:cNvCxnSpPr>
          <p:nvPr/>
        </p:nvCxnSpPr>
        <p:spPr>
          <a:xfrm flipV="1">
            <a:off x="5011272" y="3873843"/>
            <a:ext cx="0" cy="669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Can 44">
            <a:extLst>
              <a:ext uri="{FF2B5EF4-FFF2-40B4-BE49-F238E27FC236}">
                <a16:creationId xmlns:a16="http://schemas.microsoft.com/office/drawing/2014/main" id="{48353BA4-F4BC-164C-B9FF-BFF06B5BF820}"/>
              </a:ext>
            </a:extLst>
          </p:cNvPr>
          <p:cNvSpPr/>
          <p:nvPr/>
        </p:nvSpPr>
        <p:spPr>
          <a:xfrm>
            <a:off x="4899466" y="3963752"/>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Slide Number Placeholder 7">
            <a:extLst>
              <a:ext uri="{FF2B5EF4-FFF2-40B4-BE49-F238E27FC236}">
                <a16:creationId xmlns:a16="http://schemas.microsoft.com/office/drawing/2014/main" id="{319826B1-2473-144D-A990-AE332903D79D}"/>
              </a:ext>
            </a:extLst>
          </p:cNvPr>
          <p:cNvSpPr>
            <a:spLocks noGrp="1"/>
          </p:cNvSpPr>
          <p:nvPr>
            <p:ph type="sldNum" sz="quarter" idx="12"/>
          </p:nvPr>
        </p:nvSpPr>
        <p:spPr/>
        <p:txBody>
          <a:bodyPr/>
          <a:lstStyle/>
          <a:p>
            <a:fld id="{AA792DF1-A555-43FA-AD2F-E7EC51E120F1}" type="slidenum">
              <a:rPr lang="en-GB" smtClean="0"/>
              <a:t>47</a:t>
            </a:fld>
            <a:endParaRPr lang="en-GB"/>
          </a:p>
        </p:txBody>
      </p:sp>
      <p:sp>
        <p:nvSpPr>
          <p:cNvPr id="10" name="Can 9">
            <a:extLst>
              <a:ext uri="{FF2B5EF4-FFF2-40B4-BE49-F238E27FC236}">
                <a16:creationId xmlns:a16="http://schemas.microsoft.com/office/drawing/2014/main" id="{15B8A4E4-17A6-1AE7-5131-AE3871B04AE4}"/>
              </a:ext>
            </a:extLst>
          </p:cNvPr>
          <p:cNvSpPr/>
          <p:nvPr/>
        </p:nvSpPr>
        <p:spPr>
          <a:xfrm>
            <a:off x="1646453" y="3922187"/>
            <a:ext cx="223613" cy="480383"/>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Graphic 24" descr="Envelope">
            <a:extLst>
              <a:ext uri="{FF2B5EF4-FFF2-40B4-BE49-F238E27FC236}">
                <a16:creationId xmlns:a16="http://schemas.microsoft.com/office/drawing/2014/main" id="{C30C8A18-A8AC-9D80-9588-F2CB24CBD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4233" y="3567436"/>
            <a:ext cx="400957" cy="400957"/>
          </a:xfrm>
          <a:prstGeom prst="rect">
            <a:avLst/>
          </a:prstGeom>
        </p:spPr>
      </p:pic>
      <p:pic>
        <p:nvPicPr>
          <p:cNvPr id="26" name="Graphic 25" descr="Envelope">
            <a:extLst>
              <a:ext uri="{FF2B5EF4-FFF2-40B4-BE49-F238E27FC236}">
                <a16:creationId xmlns:a16="http://schemas.microsoft.com/office/drawing/2014/main" id="{18D75FB3-4F3D-A372-898D-6F3F2EBC4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9750" y="3554704"/>
            <a:ext cx="375967" cy="400957"/>
          </a:xfrm>
          <a:prstGeom prst="rect">
            <a:avLst/>
          </a:prstGeom>
        </p:spPr>
      </p:pic>
      <p:pic>
        <p:nvPicPr>
          <p:cNvPr id="30" name="Graphic 29" descr="Envelope">
            <a:extLst>
              <a:ext uri="{FF2B5EF4-FFF2-40B4-BE49-F238E27FC236}">
                <a16:creationId xmlns:a16="http://schemas.microsoft.com/office/drawing/2014/main" id="{29DABC97-8B21-E93E-E7F7-D7D8652D0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182" y="3545134"/>
            <a:ext cx="400957" cy="400957"/>
          </a:xfrm>
          <a:prstGeom prst="rect">
            <a:avLst/>
          </a:prstGeom>
        </p:spPr>
      </p:pic>
      <p:sp>
        <p:nvSpPr>
          <p:cNvPr id="4" name="Rectangle 3"/>
          <p:cNvSpPr/>
          <p:nvPr/>
        </p:nvSpPr>
        <p:spPr>
          <a:xfrm>
            <a:off x="2416351" y="2022261"/>
            <a:ext cx="1257299" cy="18217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5" name="Rectangle 4"/>
          <p:cNvSpPr/>
          <p:nvPr/>
        </p:nvSpPr>
        <p:spPr>
          <a:xfrm>
            <a:off x="5641097" y="2012752"/>
            <a:ext cx="1250735" cy="18610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Kitchen</a:t>
            </a:r>
          </a:p>
        </p:txBody>
      </p:sp>
      <p:sp>
        <p:nvSpPr>
          <p:cNvPr id="42" name="Rectangle 41">
            <a:extLst>
              <a:ext uri="{FF2B5EF4-FFF2-40B4-BE49-F238E27FC236}">
                <a16:creationId xmlns:a16="http://schemas.microsoft.com/office/drawing/2014/main" id="{2980A2AF-C6A7-0444-A1C5-5D06006DDB5D}"/>
              </a:ext>
            </a:extLst>
          </p:cNvPr>
          <p:cNvSpPr/>
          <p:nvPr/>
        </p:nvSpPr>
        <p:spPr>
          <a:xfrm>
            <a:off x="4032006" y="2008112"/>
            <a:ext cx="1250735" cy="1861091"/>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350" dirty="0">
                <a:solidFill>
                  <a:schemeClr val="tx1"/>
                </a:solidFill>
              </a:rPr>
              <a:t>Restaurant</a:t>
            </a:r>
          </a:p>
        </p:txBody>
      </p:sp>
      <p:sp>
        <p:nvSpPr>
          <p:cNvPr id="51" name="TextBox 50">
            <a:extLst>
              <a:ext uri="{FF2B5EF4-FFF2-40B4-BE49-F238E27FC236}">
                <a16:creationId xmlns:a16="http://schemas.microsoft.com/office/drawing/2014/main" id="{DAE2284A-CCBC-A250-7D99-90F0FA0C2A22}"/>
              </a:ext>
            </a:extLst>
          </p:cNvPr>
          <p:cNvSpPr txBox="1"/>
          <p:nvPr/>
        </p:nvSpPr>
        <p:spPr>
          <a:xfrm>
            <a:off x="3893932" y="3659074"/>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0" name="TextBox 49">
            <a:extLst>
              <a:ext uri="{FF2B5EF4-FFF2-40B4-BE49-F238E27FC236}">
                <a16:creationId xmlns:a16="http://schemas.microsoft.com/office/drawing/2014/main" id="{B25D25AE-6DCA-0E2D-528E-81C95C474F2F}"/>
              </a:ext>
            </a:extLst>
          </p:cNvPr>
          <p:cNvSpPr txBox="1"/>
          <p:nvPr/>
        </p:nvSpPr>
        <p:spPr>
          <a:xfrm>
            <a:off x="533528" y="3588003"/>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9" name="TextBox 48">
            <a:extLst>
              <a:ext uri="{FF2B5EF4-FFF2-40B4-BE49-F238E27FC236}">
                <a16:creationId xmlns:a16="http://schemas.microsoft.com/office/drawing/2014/main" id="{2DBFDA4E-19DA-C7BF-36DA-0E3FE5ACE76A}"/>
              </a:ext>
            </a:extLst>
          </p:cNvPr>
          <p:cNvSpPr txBox="1"/>
          <p:nvPr/>
        </p:nvSpPr>
        <p:spPr>
          <a:xfrm>
            <a:off x="1795740" y="3593979"/>
            <a:ext cx="414466"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
        <p:nvSpPr>
          <p:cNvPr id="48" name="TextBox 47">
            <a:extLst>
              <a:ext uri="{FF2B5EF4-FFF2-40B4-BE49-F238E27FC236}">
                <a16:creationId xmlns:a16="http://schemas.microsoft.com/office/drawing/2014/main" id="{B1F16361-5E2A-12EB-DBD3-DE4A8C26B50E}"/>
              </a:ext>
            </a:extLst>
          </p:cNvPr>
          <p:cNvSpPr txBox="1"/>
          <p:nvPr/>
        </p:nvSpPr>
        <p:spPr>
          <a:xfrm>
            <a:off x="2303895" y="3637746"/>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31" name="Rectangle 30">
            <a:extLst>
              <a:ext uri="{FF2B5EF4-FFF2-40B4-BE49-F238E27FC236}">
                <a16:creationId xmlns:a16="http://schemas.microsoft.com/office/drawing/2014/main" id="{A39701AE-8CD8-BE0F-C1AE-691AD79581D4}"/>
              </a:ext>
            </a:extLst>
          </p:cNvPr>
          <p:cNvSpPr/>
          <p:nvPr/>
        </p:nvSpPr>
        <p:spPr>
          <a:xfrm>
            <a:off x="3454872" y="3628570"/>
            <a:ext cx="40842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p>
        </p:txBody>
      </p:sp>
      <p:sp>
        <p:nvSpPr>
          <p:cNvPr id="39" name="Rectangle 38">
            <a:extLst>
              <a:ext uri="{FF2B5EF4-FFF2-40B4-BE49-F238E27FC236}">
                <a16:creationId xmlns:a16="http://schemas.microsoft.com/office/drawing/2014/main" id="{1E8A08D5-6EA7-5784-2C51-2166970C1269}"/>
              </a:ext>
            </a:extLst>
          </p:cNvPr>
          <p:cNvSpPr/>
          <p:nvPr/>
        </p:nvSpPr>
        <p:spPr>
          <a:xfrm>
            <a:off x="5093977" y="3619524"/>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2" name="TextBox 51">
            <a:extLst>
              <a:ext uri="{FF2B5EF4-FFF2-40B4-BE49-F238E27FC236}">
                <a16:creationId xmlns:a16="http://schemas.microsoft.com/office/drawing/2014/main" id="{6CEDD173-D11E-79E8-BD2C-FE27AD15D9D2}"/>
              </a:ext>
            </a:extLst>
          </p:cNvPr>
          <p:cNvSpPr txBox="1"/>
          <p:nvPr/>
        </p:nvSpPr>
        <p:spPr>
          <a:xfrm>
            <a:off x="5589388" y="3629942"/>
            <a:ext cx="460800" cy="251999"/>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47" name="Rectangle 46">
            <a:extLst>
              <a:ext uri="{FF2B5EF4-FFF2-40B4-BE49-F238E27FC236}">
                <a16:creationId xmlns:a16="http://schemas.microsoft.com/office/drawing/2014/main" id="{D7B06369-388F-1A64-69DA-4223E8D0C40A}"/>
              </a:ext>
            </a:extLst>
          </p:cNvPr>
          <p:cNvSpPr/>
          <p:nvPr/>
        </p:nvSpPr>
        <p:spPr>
          <a:xfrm>
            <a:off x="6712415" y="3630065"/>
            <a:ext cx="462251" cy="251999"/>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Out</a:t>
            </a:r>
            <a:endParaRPr lang="en-US" sz="1000" dirty="0"/>
          </a:p>
        </p:txBody>
      </p:sp>
      <p:sp>
        <p:nvSpPr>
          <p:cNvPr id="53" name="TextBox 52">
            <a:extLst>
              <a:ext uri="{FF2B5EF4-FFF2-40B4-BE49-F238E27FC236}">
                <a16:creationId xmlns:a16="http://schemas.microsoft.com/office/drawing/2014/main" id="{9EE3ACC6-B52A-483D-91A1-34ECD9CEFF15}"/>
              </a:ext>
            </a:extLst>
          </p:cNvPr>
          <p:cNvSpPr txBox="1"/>
          <p:nvPr/>
        </p:nvSpPr>
        <p:spPr>
          <a:xfrm>
            <a:off x="7193679" y="3620878"/>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In</a:t>
            </a:r>
          </a:p>
        </p:txBody>
      </p:sp>
      <p:sp>
        <p:nvSpPr>
          <p:cNvPr id="54" name="TextBox 53">
            <a:extLst>
              <a:ext uri="{FF2B5EF4-FFF2-40B4-BE49-F238E27FC236}">
                <a16:creationId xmlns:a16="http://schemas.microsoft.com/office/drawing/2014/main" id="{CAF36BD8-E6D1-D98B-5B33-03FFE8CAB221}"/>
              </a:ext>
            </a:extLst>
          </p:cNvPr>
          <p:cNvSpPr txBox="1"/>
          <p:nvPr/>
        </p:nvSpPr>
        <p:spPr>
          <a:xfrm>
            <a:off x="8321519" y="3615895"/>
            <a:ext cx="414466" cy="246221"/>
          </a:xfrm>
          <a:prstGeom prst="rect">
            <a:avLst/>
          </a:prstGeom>
          <a:solidFill>
            <a:schemeClr val="bg1"/>
          </a:solidFill>
          <a:ln>
            <a:solidFill>
              <a:schemeClr val="accent1">
                <a:shade val="95000"/>
                <a:satMod val="105000"/>
              </a:schemeClr>
            </a:solidFill>
          </a:ln>
        </p:spPr>
        <p:txBody>
          <a:bodyPr wrap="square" rtlCol="0">
            <a:spAutoFit/>
          </a:bodyPr>
          <a:lstStyle/>
          <a:p>
            <a:r>
              <a:rPr lang="en-US" sz="1000" dirty="0"/>
              <a:t>Out</a:t>
            </a:r>
          </a:p>
        </p:txBody>
      </p:sp>
    </p:spTree>
    <p:extLst>
      <p:ext uri="{BB962C8B-B14F-4D97-AF65-F5344CB8AC3E}">
        <p14:creationId xmlns:p14="http://schemas.microsoft.com/office/powerpoint/2010/main" val="209927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81481E-6 L 0.03854 0.04005 C 0.04652 0.04908 0.05868 0.05394 0.07135 0.05394 C 0.08576 0.05394 0.09722 0.04908 0.10538 0.04005 L 0.14409 -4.81481E-6 " pathEditMode="relative" rAng="0" ptsTypes="AAAAA">
                                      <p:cBhvr>
                                        <p:cTn id="6" dur="2000" fill="hold"/>
                                        <p:tgtEl>
                                          <p:spTgt spid="32"/>
                                        </p:tgtEl>
                                        <p:attrNameLst>
                                          <p:attrName>ppt_x</p:attrName>
                                          <p:attrName>ppt_y</p:attrName>
                                        </p:attrNameLst>
                                      </p:cBhvr>
                                      <p:rCtr x="7205" y="2685"/>
                                    </p:animMotion>
                                  </p:childTnLst>
                                  <p:subTnLst>
                                    <p:set>
                                      <p:cBhvr override="childStyle">
                                        <p:cTn dur="1" fill="hold" display="0" masterRel="sameClick" afterEffect="1">
                                          <p:stCondLst>
                                            <p:cond evt="end" delay="0">
                                              <p:tn val="5"/>
                                            </p:cond>
                                          </p:stCondLst>
                                        </p:cTn>
                                        <p:tgtEl>
                                          <p:spTgt spid="3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157 0.17152 L 0.04011 0.21157 C 0.04809 0.2206 0.06025 0.22546 0.07292 0.22546 C 0.08733 0.22546 0.09879 0.2206 0.10695 0.21157 L 0.14566 0.17152 " pathEditMode="relative" rAng="0" ptsTypes="AAAAA">
                                      <p:cBhvr>
                                        <p:cTn id="10" dur="2000" fill="hold"/>
                                        <p:tgtEl>
                                          <p:spTgt spid="25"/>
                                        </p:tgtEl>
                                        <p:attrNameLst>
                                          <p:attrName>ppt_x</p:attrName>
                                          <p:attrName>ppt_y</p:attrName>
                                        </p:attrNameLst>
                                      </p:cBhvr>
                                      <p:rCtr x="7205" y="2685"/>
                                    </p:animMotion>
                                  </p:childTnLst>
                                  <p:subTnLst>
                                    <p:set>
                                      <p:cBhvr override="childStyle">
                                        <p:cTn dur="1" fill="hold" display="0" masterRel="sameClick" afterEffect="1">
                                          <p:stCondLst>
                                            <p:cond evt="end" delay="0">
                                              <p:tn val="9"/>
                                            </p:cond>
                                          </p:stCondLst>
                                        </p:cTn>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1459 0.16366 L 0.05313 0.20371 C 0.06111 0.21274 0.07327 0.2176 0.08594 0.2176 C 0.10035 0.2176 0.11181 0.21274 0.11997 0.20371 L 0.15868 0.16366 " pathEditMode="relative" rAng="0" ptsTypes="AAAAA">
                                      <p:cBhvr>
                                        <p:cTn id="14" dur="2000" fill="hold"/>
                                        <p:tgtEl>
                                          <p:spTgt spid="26"/>
                                        </p:tgtEl>
                                        <p:attrNameLst>
                                          <p:attrName>ppt_x</p:attrName>
                                          <p:attrName>ppt_y</p:attrName>
                                        </p:attrNameLst>
                                      </p:cBhvr>
                                      <p:rCtr x="7205" y="2685"/>
                                    </p:animMotion>
                                  </p:childTnLst>
                                  <p:subTnLst>
                                    <p:set>
                                      <p:cBhvr override="childStyle">
                                        <p:cTn dur="1" fill="hold" display="0" masterRel="sameClick" afterEffect="1">
                                          <p:stCondLst>
                                            <p:cond evt="end" delay="0">
                                              <p:tn val="13"/>
                                            </p:cond>
                                          </p:stCondLst>
                                        </p:cTn>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99 0.14954 L 0.04844 0.19283 C 0.05642 0.20278 0.06858 0.20811 0.08125 0.20811 C 0.09566 0.20811 0.10712 0.20278 0.11528 0.19283 L 0.15399 0.14954 " pathEditMode="relative" rAng="0" ptsTypes="AAAAA">
                                      <p:cBhvr>
                                        <p:cTn id="18" dur="2000" fill="hold"/>
                                        <p:tgtEl>
                                          <p:spTgt spid="30"/>
                                        </p:tgtEl>
                                        <p:attrNameLst>
                                          <p:attrName>ppt_x</p:attrName>
                                          <p:attrName>ppt_y</p:attrName>
                                        </p:attrNameLst>
                                      </p:cBhvr>
                                      <p:rCtr x="7205" y="2917"/>
                                    </p:animMotion>
                                  </p:childTnLst>
                                  <p:subTnLst>
                                    <p:set>
                                      <p:cBhvr override="childStyle">
                                        <p:cTn dur="1" fill="hold" display="0" masterRel="sameClick" afterEffect="1">
                                          <p:stCondLst>
                                            <p:cond evt="end" delay="0">
                                              <p:tn val="17"/>
                                            </p:cond>
                                          </p:stCondLst>
                                        </p:cTn>
                                        <p:tgtEl>
                                          <p:spTgt spid="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48</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Compensation</a:t>
            </a:r>
            <a:endParaRPr lang="en-GB" dirty="0"/>
          </a:p>
        </p:txBody>
      </p:sp>
    </p:spTree>
    <p:extLst>
      <p:ext uri="{BB962C8B-B14F-4D97-AF65-F5344CB8AC3E}">
        <p14:creationId xmlns:p14="http://schemas.microsoft.com/office/powerpoint/2010/main" val="2080531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50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51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52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l-GR" sz="1400" dirty="0"/>
              <a:t>“Πάντα </a:t>
            </a:r>
            <a:r>
              <a:rPr lang="el-GR" sz="1400" dirty="0" err="1"/>
              <a:t>ῥεῖ</a:t>
            </a:r>
            <a:r>
              <a:rPr lang="en-GB" sz="1400" dirty="0"/>
              <a:t>  – Everything flows”  ( Heraclitus of Ephesus, ca. 500 BCE)</a:t>
            </a:r>
          </a:p>
        </p:txBody>
      </p:sp>
    </p:spTree>
    <p:extLst>
      <p:ext uri="{BB962C8B-B14F-4D97-AF65-F5344CB8AC3E}">
        <p14:creationId xmlns:p14="http://schemas.microsoft.com/office/powerpoint/2010/main" val="1724488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C141C-AADB-3346-BD9A-12A17D277E5F}"/>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a:extLst>
              <a:ext uri="{FF2B5EF4-FFF2-40B4-BE49-F238E27FC236}">
                <a16:creationId xmlns:a16="http://schemas.microsoft.com/office/drawing/2014/main" id="{DC03B972-EF69-9242-BF2E-0E6AD4FA5851}"/>
              </a:ext>
            </a:extLst>
          </p:cNvPr>
          <p:cNvPicPr>
            <a:picLocks noChangeAspect="1"/>
          </p:cNvPicPr>
          <p:nvPr/>
        </p:nvPicPr>
        <p:blipFill>
          <a:blip r:embed="rId3"/>
          <a:stretch>
            <a:fillRect/>
          </a:stretch>
        </p:blipFill>
        <p:spPr>
          <a:xfrm>
            <a:off x="1202916" y="1130205"/>
            <a:ext cx="6738167" cy="4597589"/>
          </a:xfrm>
          <a:prstGeom prst="rect">
            <a:avLst/>
          </a:prstGeom>
        </p:spPr>
      </p:pic>
    </p:spTree>
    <p:extLst>
      <p:ext uri="{BB962C8B-B14F-4D97-AF65-F5344CB8AC3E}">
        <p14:creationId xmlns:p14="http://schemas.microsoft.com/office/powerpoint/2010/main" val="1290430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218B9-8931-E941-8281-A4227F840D64}"/>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3" name="Picture 2">
            <a:extLst>
              <a:ext uri="{FF2B5EF4-FFF2-40B4-BE49-F238E27FC236}">
                <a16:creationId xmlns:a16="http://schemas.microsoft.com/office/drawing/2014/main" id="{FF18E27E-2192-8B4B-8E59-1A56364108C9}"/>
              </a:ext>
            </a:extLst>
          </p:cNvPr>
          <p:cNvPicPr>
            <a:picLocks noChangeAspect="1"/>
          </p:cNvPicPr>
          <p:nvPr/>
        </p:nvPicPr>
        <p:blipFill>
          <a:blip r:embed="rId2"/>
          <a:stretch>
            <a:fillRect/>
          </a:stretch>
        </p:blipFill>
        <p:spPr>
          <a:xfrm>
            <a:off x="802885" y="2289513"/>
            <a:ext cx="6817115" cy="3733729"/>
          </a:xfrm>
          <a:prstGeom prst="rect">
            <a:avLst/>
          </a:prstGeom>
        </p:spPr>
      </p:pic>
    </p:spTree>
    <p:extLst>
      <p:ext uri="{BB962C8B-B14F-4D97-AF65-F5344CB8AC3E}">
        <p14:creationId xmlns:p14="http://schemas.microsoft.com/office/powerpoint/2010/main" val="402440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DB4D9-125F-B849-AD2A-5B3C2150BCE2}"/>
              </a:ext>
            </a:extLst>
          </p:cNvPr>
          <p:cNvSpPr>
            <a:spLocks noGrp="1"/>
          </p:cNvSpPr>
          <p:nvPr>
            <p:ph type="sldNum" sz="quarter" idx="12"/>
          </p:nvPr>
        </p:nvSpPr>
        <p:spPr/>
        <p:txBody>
          <a:bodyPr/>
          <a:lstStyle/>
          <a:p>
            <a:fld id="{867D4A06-35AE-BD4A-84A9-613A26F3D41D}" type="slidenum">
              <a:rPr lang="en-US" smtClean="0"/>
              <a:pPr/>
              <a:t>55</a:t>
            </a:fld>
            <a:endParaRPr lang="en-US"/>
          </a:p>
        </p:txBody>
      </p:sp>
      <p:pic>
        <p:nvPicPr>
          <p:cNvPr id="3" name="Picture 2">
            <a:extLst>
              <a:ext uri="{FF2B5EF4-FFF2-40B4-BE49-F238E27FC236}">
                <a16:creationId xmlns:a16="http://schemas.microsoft.com/office/drawing/2014/main" id="{E81E79D6-A31E-5447-A79D-812E7DDF3DB2}"/>
              </a:ext>
            </a:extLst>
          </p:cNvPr>
          <p:cNvPicPr>
            <a:picLocks noChangeAspect="1"/>
          </p:cNvPicPr>
          <p:nvPr/>
        </p:nvPicPr>
        <p:blipFill>
          <a:blip r:embed="rId2"/>
          <a:stretch>
            <a:fillRect/>
          </a:stretch>
        </p:blipFill>
        <p:spPr>
          <a:xfrm>
            <a:off x="1146412" y="1089656"/>
            <a:ext cx="6611826" cy="4209709"/>
          </a:xfrm>
          <a:prstGeom prst="rect">
            <a:avLst/>
          </a:prstGeom>
        </p:spPr>
      </p:pic>
    </p:spTree>
    <p:extLst>
      <p:ext uri="{BB962C8B-B14F-4D97-AF65-F5344CB8AC3E}">
        <p14:creationId xmlns:p14="http://schemas.microsoft.com/office/powerpoint/2010/main" val="2316984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56</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EE29B-9665-9541-8F1D-B860E6CD5D25}"/>
              </a:ext>
            </a:extLst>
          </p:cNvPr>
          <p:cNvSpPr>
            <a:spLocks noGrp="1"/>
          </p:cNvSpPr>
          <p:nvPr>
            <p:ph type="sldNum" sz="quarter" idx="12"/>
          </p:nvPr>
        </p:nvSpPr>
        <p:spPr/>
        <p:txBody>
          <a:bodyPr/>
          <a:lstStyle/>
          <a:p>
            <a:fld id="{867D4A06-35AE-BD4A-84A9-613A26F3D41D}" type="slidenum">
              <a:rPr lang="en-US" smtClean="0"/>
              <a:pPr/>
              <a:t>57</a:t>
            </a:fld>
            <a:endParaRPr lang="en-US"/>
          </a:p>
        </p:txBody>
      </p:sp>
      <p:pic>
        <p:nvPicPr>
          <p:cNvPr id="3" name="Picture 2">
            <a:extLst>
              <a:ext uri="{FF2B5EF4-FFF2-40B4-BE49-F238E27FC236}">
                <a16:creationId xmlns:a16="http://schemas.microsoft.com/office/drawing/2014/main" id="{60FE6443-A2C6-BF42-AF76-E9E0049E7C3D}"/>
              </a:ext>
            </a:extLst>
          </p:cNvPr>
          <p:cNvPicPr>
            <a:picLocks noChangeAspect="1"/>
          </p:cNvPicPr>
          <p:nvPr/>
        </p:nvPicPr>
        <p:blipFill>
          <a:blip r:embed="rId2"/>
          <a:stretch>
            <a:fillRect/>
          </a:stretch>
        </p:blipFill>
        <p:spPr>
          <a:xfrm>
            <a:off x="1309950" y="1429455"/>
            <a:ext cx="6524099" cy="4335927"/>
          </a:xfrm>
          <a:prstGeom prst="rect">
            <a:avLst/>
          </a:prstGeom>
        </p:spPr>
      </p:pic>
      <p:sp>
        <p:nvSpPr>
          <p:cNvPr id="4" name="Rectangle 3">
            <a:extLst>
              <a:ext uri="{FF2B5EF4-FFF2-40B4-BE49-F238E27FC236}">
                <a16:creationId xmlns:a16="http://schemas.microsoft.com/office/drawing/2014/main" id="{DA52CEE1-889A-CD48-A31D-E37EFB2E8A58}"/>
              </a:ext>
            </a:extLst>
          </p:cNvPr>
          <p:cNvSpPr/>
          <p:nvPr/>
        </p:nvSpPr>
        <p:spPr>
          <a:xfrm>
            <a:off x="3991253" y="1352484"/>
            <a:ext cx="3966222"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5FC434-2B0E-5045-BAF4-4128A62D6FC9}"/>
              </a:ext>
            </a:extLst>
          </p:cNvPr>
          <p:cNvSpPr/>
          <p:nvPr/>
        </p:nvSpPr>
        <p:spPr>
          <a:xfrm>
            <a:off x="5059123" y="4141757"/>
            <a:ext cx="2774926" cy="162362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036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58</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59</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
        <p:nvSpPr>
          <p:cNvPr id="4" name="Rectangle 3">
            <a:extLst>
              <a:ext uri="{FF2B5EF4-FFF2-40B4-BE49-F238E27FC236}">
                <a16:creationId xmlns:a16="http://schemas.microsoft.com/office/drawing/2014/main" id="{36BAA892-8350-4A4F-AFBC-155C2F2366AB}"/>
              </a:ext>
            </a:extLst>
          </p:cNvPr>
          <p:cNvSpPr/>
          <p:nvPr/>
        </p:nvSpPr>
        <p:spPr>
          <a:xfrm>
            <a:off x="3859107" y="1268378"/>
            <a:ext cx="2954866" cy="80087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53164D-60D1-FA42-B8F0-8245F61E3F6C}"/>
              </a:ext>
            </a:extLst>
          </p:cNvPr>
          <p:cNvSpPr/>
          <p:nvPr/>
        </p:nvSpPr>
        <p:spPr>
          <a:xfrm>
            <a:off x="777686" y="3592733"/>
            <a:ext cx="3875593" cy="127000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81307F-8D43-E246-9889-C562862110A2}"/>
              </a:ext>
            </a:extLst>
          </p:cNvPr>
          <p:cNvSpPr/>
          <p:nvPr/>
        </p:nvSpPr>
        <p:spPr>
          <a:xfrm>
            <a:off x="4886077" y="5009173"/>
            <a:ext cx="2954865" cy="97424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381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1 Series and Discrete</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3646120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DCC8-943E-A64E-BB89-4564F67B1DF7}"/>
              </a:ext>
            </a:extLst>
          </p:cNvPr>
          <p:cNvSpPr>
            <a:spLocks noGrp="1"/>
          </p:cNvSpPr>
          <p:nvPr>
            <p:ph type="sldNum" sz="quarter" idx="12"/>
          </p:nvPr>
        </p:nvSpPr>
        <p:spPr/>
        <p:txBody>
          <a:bodyPr/>
          <a:lstStyle/>
          <a:p>
            <a:fld id="{867D4A06-35AE-BD4A-84A9-613A26F3D41D}" type="slidenum">
              <a:rPr lang="en-US" smtClean="0"/>
              <a:pPr/>
              <a:t>61</a:t>
            </a:fld>
            <a:endParaRPr lang="en-US"/>
          </a:p>
        </p:txBody>
      </p:sp>
      <p:pic>
        <p:nvPicPr>
          <p:cNvPr id="3" name="Picture 2">
            <a:extLst>
              <a:ext uri="{FF2B5EF4-FFF2-40B4-BE49-F238E27FC236}">
                <a16:creationId xmlns:a16="http://schemas.microsoft.com/office/drawing/2014/main" id="{F30EE0D7-8EBD-4E4E-ADB4-D693FDFB3ECB}"/>
              </a:ext>
            </a:extLst>
          </p:cNvPr>
          <p:cNvPicPr>
            <a:picLocks noChangeAspect="1"/>
          </p:cNvPicPr>
          <p:nvPr/>
        </p:nvPicPr>
        <p:blipFill>
          <a:blip r:embed="rId2"/>
          <a:stretch>
            <a:fillRect/>
          </a:stretch>
        </p:blipFill>
        <p:spPr>
          <a:xfrm>
            <a:off x="1453631" y="1073559"/>
            <a:ext cx="6236738" cy="4361482"/>
          </a:xfrm>
          <a:prstGeom prst="rect">
            <a:avLst/>
          </a:prstGeom>
        </p:spPr>
      </p:pic>
      <p:sp>
        <p:nvSpPr>
          <p:cNvPr id="4" name="Rectangle 3">
            <a:extLst>
              <a:ext uri="{FF2B5EF4-FFF2-40B4-BE49-F238E27FC236}">
                <a16:creationId xmlns:a16="http://schemas.microsoft.com/office/drawing/2014/main" id="{F4BFCB45-6E58-A148-8D21-9AA42B78C455}"/>
              </a:ext>
            </a:extLst>
          </p:cNvPr>
          <p:cNvSpPr/>
          <p:nvPr/>
        </p:nvSpPr>
        <p:spPr>
          <a:xfrm>
            <a:off x="3483633" y="916080"/>
            <a:ext cx="4842561" cy="177970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763E8-1E48-C641-804F-6F43CDDB13A2}"/>
              </a:ext>
            </a:extLst>
          </p:cNvPr>
          <p:cNvSpPr/>
          <p:nvPr/>
        </p:nvSpPr>
        <p:spPr>
          <a:xfrm>
            <a:off x="4336627" y="4194387"/>
            <a:ext cx="3420533" cy="13371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45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5EEDB5-99E8-0BE7-B712-85F971E7725F}"/>
              </a:ext>
            </a:extLst>
          </p:cNvPr>
          <p:cNvSpPr>
            <a:spLocks noGrp="1"/>
          </p:cNvSpPr>
          <p:nvPr>
            <p:ph type="sldNum" sz="quarter" idx="12"/>
          </p:nvPr>
        </p:nvSpPr>
        <p:spPr/>
        <p:txBody>
          <a:bodyPr/>
          <a:lstStyle/>
          <a:p>
            <a:fld id="{867D4A06-35AE-BD4A-84A9-613A26F3D41D}" type="slidenum">
              <a:rPr lang="en-US" smtClean="0"/>
              <a:pPr/>
              <a:t>63</a:t>
            </a:fld>
            <a:endParaRPr lang="en-US"/>
          </a:p>
        </p:txBody>
      </p:sp>
      <p:pic>
        <p:nvPicPr>
          <p:cNvPr id="3" name="Picture 2">
            <a:extLst>
              <a:ext uri="{FF2B5EF4-FFF2-40B4-BE49-F238E27FC236}">
                <a16:creationId xmlns:a16="http://schemas.microsoft.com/office/drawing/2014/main" id="{CB630634-BB61-9797-446C-2C0BB9A63FC6}"/>
              </a:ext>
            </a:extLst>
          </p:cNvPr>
          <p:cNvPicPr>
            <a:picLocks noChangeAspect="1"/>
          </p:cNvPicPr>
          <p:nvPr/>
        </p:nvPicPr>
        <p:blipFill>
          <a:blip r:embed="rId3"/>
          <a:stretch>
            <a:fillRect/>
          </a:stretch>
        </p:blipFill>
        <p:spPr>
          <a:xfrm>
            <a:off x="1198938" y="3457819"/>
            <a:ext cx="4271020" cy="3057191"/>
          </a:xfrm>
          <a:prstGeom prst="rect">
            <a:avLst/>
          </a:prstGeom>
        </p:spPr>
      </p:pic>
      <p:pic>
        <p:nvPicPr>
          <p:cNvPr id="4" name="Picture 3">
            <a:extLst>
              <a:ext uri="{FF2B5EF4-FFF2-40B4-BE49-F238E27FC236}">
                <a16:creationId xmlns:a16="http://schemas.microsoft.com/office/drawing/2014/main" id="{00B67166-5EED-084E-EBB0-7D43E9D18D5D}"/>
              </a:ext>
            </a:extLst>
          </p:cNvPr>
          <p:cNvPicPr>
            <a:picLocks noChangeAspect="1"/>
          </p:cNvPicPr>
          <p:nvPr/>
        </p:nvPicPr>
        <p:blipFill>
          <a:blip r:embed="rId4"/>
          <a:stretch>
            <a:fillRect/>
          </a:stretch>
        </p:blipFill>
        <p:spPr>
          <a:xfrm>
            <a:off x="4846116" y="3145204"/>
            <a:ext cx="3414168" cy="2387600"/>
          </a:xfrm>
          <a:prstGeom prst="rect">
            <a:avLst/>
          </a:prstGeom>
        </p:spPr>
      </p:pic>
      <p:pic>
        <p:nvPicPr>
          <p:cNvPr id="5" name="Picture 4">
            <a:extLst>
              <a:ext uri="{FF2B5EF4-FFF2-40B4-BE49-F238E27FC236}">
                <a16:creationId xmlns:a16="http://schemas.microsoft.com/office/drawing/2014/main" id="{74D52B67-02E3-1CB5-5FBD-09D2E7272870}"/>
              </a:ext>
            </a:extLst>
          </p:cNvPr>
          <p:cNvPicPr>
            <a:picLocks noChangeAspect="1"/>
          </p:cNvPicPr>
          <p:nvPr/>
        </p:nvPicPr>
        <p:blipFill>
          <a:blip r:embed="rId5"/>
          <a:stretch>
            <a:fillRect/>
          </a:stretch>
        </p:blipFill>
        <p:spPr>
          <a:xfrm>
            <a:off x="2062450" y="318721"/>
            <a:ext cx="4252896" cy="2826483"/>
          </a:xfrm>
          <a:prstGeom prst="rect">
            <a:avLst/>
          </a:prstGeom>
        </p:spPr>
      </p:pic>
      <p:sp>
        <p:nvSpPr>
          <p:cNvPr id="6" name="Right Arrow 5">
            <a:extLst>
              <a:ext uri="{FF2B5EF4-FFF2-40B4-BE49-F238E27FC236}">
                <a16:creationId xmlns:a16="http://schemas.microsoft.com/office/drawing/2014/main" id="{EA99BDA6-74DE-4C35-88E9-2CD6895C0FB5}"/>
              </a:ext>
            </a:extLst>
          </p:cNvPr>
          <p:cNvSpPr/>
          <p:nvPr/>
        </p:nvSpPr>
        <p:spPr>
          <a:xfrm rot="17403009" flipH="1">
            <a:off x="3151661" y="282544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7" name="Right Arrow 6">
            <a:extLst>
              <a:ext uri="{FF2B5EF4-FFF2-40B4-BE49-F238E27FC236}">
                <a16:creationId xmlns:a16="http://schemas.microsoft.com/office/drawing/2014/main" id="{E73239F2-B7E2-5120-0E98-2EC39E3D04A3}"/>
              </a:ext>
            </a:extLst>
          </p:cNvPr>
          <p:cNvSpPr/>
          <p:nvPr/>
        </p:nvSpPr>
        <p:spPr>
          <a:xfrm rot="10800000" flipH="1">
            <a:off x="4844689" y="4198325"/>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8" name="Right Arrow 7">
            <a:extLst>
              <a:ext uri="{FF2B5EF4-FFF2-40B4-BE49-F238E27FC236}">
                <a16:creationId xmlns:a16="http://schemas.microsoft.com/office/drawing/2014/main" id="{2498920F-7791-94EC-B46F-7428D8DAC3BA}"/>
              </a:ext>
            </a:extLst>
          </p:cNvPr>
          <p:cNvSpPr/>
          <p:nvPr/>
        </p:nvSpPr>
        <p:spPr>
          <a:xfrm rot="10800000" flipH="1">
            <a:off x="3147228" y="1631502"/>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9" name="Right Arrow 8">
            <a:extLst>
              <a:ext uri="{FF2B5EF4-FFF2-40B4-BE49-F238E27FC236}">
                <a16:creationId xmlns:a16="http://schemas.microsoft.com/office/drawing/2014/main" id="{EECB345A-2CA7-D867-88FA-C744A480642A}"/>
              </a:ext>
            </a:extLst>
          </p:cNvPr>
          <p:cNvSpPr/>
          <p:nvPr/>
        </p:nvSpPr>
        <p:spPr>
          <a:xfrm rot="10800000" flipH="1">
            <a:off x="4528601" y="1616687"/>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0" name="Right Arrow 9">
            <a:extLst>
              <a:ext uri="{FF2B5EF4-FFF2-40B4-BE49-F238E27FC236}">
                <a16:creationId xmlns:a16="http://schemas.microsoft.com/office/drawing/2014/main" id="{12647ED3-6800-04B4-8F14-8DE937ABFFF2}"/>
              </a:ext>
            </a:extLst>
          </p:cNvPr>
          <p:cNvSpPr/>
          <p:nvPr/>
        </p:nvSpPr>
        <p:spPr>
          <a:xfrm rot="5400000" flipH="1">
            <a:off x="3889364" y="4443169"/>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1" name="Right Arrow 10">
            <a:extLst>
              <a:ext uri="{FF2B5EF4-FFF2-40B4-BE49-F238E27FC236}">
                <a16:creationId xmlns:a16="http://schemas.microsoft.com/office/drawing/2014/main" id="{90480DE7-DEA3-CA9C-4853-66A36785E928}"/>
              </a:ext>
            </a:extLst>
          </p:cNvPr>
          <p:cNvSpPr/>
          <p:nvPr/>
        </p:nvSpPr>
        <p:spPr>
          <a:xfrm rot="5400000" flipH="1">
            <a:off x="4036119" y="1913283"/>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2" name="Right Arrow 11">
            <a:extLst>
              <a:ext uri="{FF2B5EF4-FFF2-40B4-BE49-F238E27FC236}">
                <a16:creationId xmlns:a16="http://schemas.microsoft.com/office/drawing/2014/main" id="{65B301A5-E52F-7639-2281-81E05ECF83C4}"/>
              </a:ext>
            </a:extLst>
          </p:cNvPr>
          <p:cNvSpPr/>
          <p:nvPr/>
        </p:nvSpPr>
        <p:spPr>
          <a:xfrm rot="10800000" flipH="1">
            <a:off x="3147227" y="41826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3" name="Right Arrow 12">
            <a:extLst>
              <a:ext uri="{FF2B5EF4-FFF2-40B4-BE49-F238E27FC236}">
                <a16:creationId xmlns:a16="http://schemas.microsoft.com/office/drawing/2014/main" id="{11AFA59A-02C6-BEC2-77BA-4C290C586A56}"/>
              </a:ext>
            </a:extLst>
          </p:cNvPr>
          <p:cNvSpPr/>
          <p:nvPr/>
        </p:nvSpPr>
        <p:spPr>
          <a:xfrm rot="16200000" flipH="1">
            <a:off x="2193752" y="1271994"/>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4" name="Right Arrow 13">
            <a:extLst>
              <a:ext uri="{FF2B5EF4-FFF2-40B4-BE49-F238E27FC236}">
                <a16:creationId xmlns:a16="http://schemas.microsoft.com/office/drawing/2014/main" id="{858C215E-02DE-712C-EB18-64590F613DCA}"/>
              </a:ext>
            </a:extLst>
          </p:cNvPr>
          <p:cNvSpPr/>
          <p:nvPr/>
        </p:nvSpPr>
        <p:spPr>
          <a:xfrm rot="10800000" flipH="1">
            <a:off x="1876485" y="4198326"/>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5" name="Right Arrow 14">
            <a:extLst>
              <a:ext uri="{FF2B5EF4-FFF2-40B4-BE49-F238E27FC236}">
                <a16:creationId xmlns:a16="http://schemas.microsoft.com/office/drawing/2014/main" id="{15C88F64-CDE3-3443-B4AB-F9227EFB1838}"/>
              </a:ext>
            </a:extLst>
          </p:cNvPr>
          <p:cNvSpPr/>
          <p:nvPr/>
        </p:nvSpPr>
        <p:spPr>
          <a:xfrm rot="16200000" flipH="1">
            <a:off x="3559003" y="4467041"/>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6" name="Up-down Arrow 15">
            <a:extLst>
              <a:ext uri="{FF2B5EF4-FFF2-40B4-BE49-F238E27FC236}">
                <a16:creationId xmlns:a16="http://schemas.microsoft.com/office/drawing/2014/main" id="{2359902D-3FA9-7B15-0EFE-7EF1670E59E3}"/>
              </a:ext>
            </a:extLst>
          </p:cNvPr>
          <p:cNvSpPr/>
          <p:nvPr/>
        </p:nvSpPr>
        <p:spPr>
          <a:xfrm>
            <a:off x="3946419" y="5026948"/>
            <a:ext cx="279457" cy="5463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Arrow 16">
            <a:extLst>
              <a:ext uri="{FF2B5EF4-FFF2-40B4-BE49-F238E27FC236}">
                <a16:creationId xmlns:a16="http://schemas.microsoft.com/office/drawing/2014/main" id="{4E86D6FF-D779-CA67-DE5F-0BD015907406}"/>
              </a:ext>
            </a:extLst>
          </p:cNvPr>
          <p:cNvSpPr/>
          <p:nvPr/>
        </p:nvSpPr>
        <p:spPr>
          <a:xfrm rot="10800000" flipH="1">
            <a:off x="7368246" y="4141829"/>
            <a:ext cx="959303" cy="28135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8" name="Right Arrow 17">
            <a:extLst>
              <a:ext uri="{FF2B5EF4-FFF2-40B4-BE49-F238E27FC236}">
                <a16:creationId xmlns:a16="http://schemas.microsoft.com/office/drawing/2014/main" id="{526371B6-EA58-2F49-16C4-3771BC51A475}"/>
              </a:ext>
            </a:extLst>
          </p:cNvPr>
          <p:cNvSpPr/>
          <p:nvPr/>
        </p:nvSpPr>
        <p:spPr>
          <a:xfrm rot="16200000" flipH="1">
            <a:off x="3631312" y="1946345"/>
            <a:ext cx="593193" cy="19962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7941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1604344" y="4694596"/>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23"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5E0E6F-BEDB-175A-13F5-37CDA4DE739A}"/>
              </a:ext>
            </a:extLst>
          </p:cNvPr>
          <p:cNvSpPr txBox="1"/>
          <p:nvPr/>
        </p:nvSpPr>
        <p:spPr>
          <a:xfrm>
            <a:off x="5865217" y="4694596"/>
            <a:ext cx="2405238" cy="553998"/>
          </a:xfrm>
          <a:prstGeom prst="rect">
            <a:avLst/>
          </a:prstGeom>
          <a:noFill/>
        </p:spPr>
        <p:txBody>
          <a:bodyPr wrap="square" rtlCol="0">
            <a:spAutoFit/>
          </a:bodyPr>
          <a:lstStyle/>
          <a:p>
            <a:r>
              <a:rPr lang="en-US" sz="3000" dirty="0"/>
              <a:t>Orchestration</a:t>
            </a:r>
          </a:p>
        </p:txBody>
      </p:sp>
      <p:pic>
        <p:nvPicPr>
          <p:cNvPr id="5" name="Picture 2" descr="See the source image">
            <a:extLst>
              <a:ext uri="{FF2B5EF4-FFF2-40B4-BE49-F238E27FC236}">
                <a16:creationId xmlns:a16="http://schemas.microsoft.com/office/drawing/2014/main" id="{936586AA-8CF3-F8EC-4407-0AC82C526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130" y="2880227"/>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3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2F6CA-5E66-7567-7D4D-5B52821220E5}"/>
              </a:ext>
            </a:extLst>
          </p:cNvPr>
          <p:cNvPicPr>
            <a:picLocks noChangeAspect="1"/>
          </p:cNvPicPr>
          <p:nvPr/>
        </p:nvPicPr>
        <p:blipFill>
          <a:blip r:embed="rId2"/>
          <a:stretch>
            <a:fillRect/>
          </a:stretch>
        </p:blipFill>
        <p:spPr>
          <a:xfrm>
            <a:off x="292018" y="2077539"/>
            <a:ext cx="8559964" cy="2702922"/>
          </a:xfrm>
          <a:prstGeom prst="rect">
            <a:avLst/>
          </a:prstGeom>
        </p:spPr>
      </p:pic>
      <p:sp>
        <p:nvSpPr>
          <p:cNvPr id="6" name="Rectangle 5">
            <a:extLst>
              <a:ext uri="{FF2B5EF4-FFF2-40B4-BE49-F238E27FC236}">
                <a16:creationId xmlns:a16="http://schemas.microsoft.com/office/drawing/2014/main" id="{EFC62154-70C1-BB40-F7D9-D541EF4A3F39}"/>
              </a:ext>
            </a:extLst>
          </p:cNvPr>
          <p:cNvSpPr/>
          <p:nvPr/>
        </p:nvSpPr>
        <p:spPr>
          <a:xfrm>
            <a:off x="6915675" y="1148479"/>
            <a:ext cx="1510679" cy="507831"/>
          </a:xfrm>
          <a:prstGeom prst="rect">
            <a:avLst/>
          </a:prstGeom>
          <a:ln w="12700">
            <a:solidFill>
              <a:schemeClr val="accent1"/>
            </a:solidFill>
          </a:ln>
        </p:spPr>
        <p:txBody>
          <a:bodyPr wrap="square">
            <a:spAutoFit/>
          </a:bodyPr>
          <a:lstStyle/>
          <a:p>
            <a:pPr algn="ctr"/>
            <a:r>
              <a:rPr lang="en-US" sz="900" dirty="0"/>
              <a:t>A Command is Discrete.</a:t>
            </a:r>
          </a:p>
          <a:p>
            <a:pPr algn="ctr"/>
            <a:r>
              <a:rPr lang="en-US" sz="900" dirty="0"/>
              <a:t>We use a Queue for a Command</a:t>
            </a:r>
          </a:p>
        </p:txBody>
      </p:sp>
      <p:cxnSp>
        <p:nvCxnSpPr>
          <p:cNvPr id="7" name="Straight Arrow Connector 6">
            <a:extLst>
              <a:ext uri="{FF2B5EF4-FFF2-40B4-BE49-F238E27FC236}">
                <a16:creationId xmlns:a16="http://schemas.microsoft.com/office/drawing/2014/main" id="{48DFA668-B73B-D3F4-BDC5-2AFFAD8408CF}"/>
              </a:ext>
            </a:extLst>
          </p:cNvPr>
          <p:cNvCxnSpPr>
            <a:cxnSpLocks/>
            <a:stCxn id="6" idx="2"/>
          </p:cNvCxnSpPr>
          <p:nvPr/>
        </p:nvCxnSpPr>
        <p:spPr>
          <a:xfrm flipH="1">
            <a:off x="3168650" y="1656310"/>
            <a:ext cx="4502365" cy="12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9C64960-391C-7442-6E5F-A9879905AE9B}"/>
              </a:ext>
            </a:extLst>
          </p:cNvPr>
          <p:cNvCxnSpPr>
            <a:cxnSpLocks/>
            <a:stCxn id="6" idx="2"/>
          </p:cNvCxnSpPr>
          <p:nvPr/>
        </p:nvCxnSpPr>
        <p:spPr>
          <a:xfrm flipH="1">
            <a:off x="4894780" y="1656310"/>
            <a:ext cx="2776235" cy="12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0C82F7-65A3-9614-7A24-6A8F6A98ABCF}"/>
              </a:ext>
            </a:extLst>
          </p:cNvPr>
          <p:cNvCxnSpPr>
            <a:cxnSpLocks/>
            <a:stCxn id="6" idx="2"/>
          </p:cNvCxnSpPr>
          <p:nvPr/>
        </p:nvCxnSpPr>
        <p:spPr>
          <a:xfrm flipH="1">
            <a:off x="5543551" y="1656310"/>
            <a:ext cx="2127464" cy="12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0F69A65-7BE5-74BF-4922-FE003EB3186E}"/>
              </a:ext>
            </a:extLst>
          </p:cNvPr>
          <p:cNvCxnSpPr>
            <a:cxnSpLocks/>
            <a:stCxn id="6" idx="2"/>
          </p:cNvCxnSpPr>
          <p:nvPr/>
        </p:nvCxnSpPr>
        <p:spPr>
          <a:xfrm flipH="1">
            <a:off x="7004050" y="1656310"/>
            <a:ext cx="666965" cy="1340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237792A-9D82-93EA-24B1-5877AC4A980E}"/>
              </a:ext>
            </a:extLst>
          </p:cNvPr>
          <p:cNvSpPr/>
          <p:nvPr/>
        </p:nvSpPr>
        <p:spPr>
          <a:xfrm>
            <a:off x="2551105" y="1142564"/>
            <a:ext cx="1510679" cy="923330"/>
          </a:xfrm>
          <a:prstGeom prst="rect">
            <a:avLst/>
          </a:prstGeom>
          <a:ln w="12700">
            <a:solidFill>
              <a:schemeClr val="accent1"/>
            </a:solidFill>
          </a:ln>
        </p:spPr>
        <p:txBody>
          <a:bodyPr wrap="square">
            <a:spAutoFit/>
          </a:bodyPr>
          <a:lstStyle/>
          <a:p>
            <a:pPr algn="ctr"/>
            <a:r>
              <a:rPr lang="en-US" sz="900" dirty="0"/>
              <a:t>A Command is an Imperative. An instruction to another party to do something.</a:t>
            </a:r>
          </a:p>
          <a:p>
            <a:pPr algn="ctr"/>
            <a:r>
              <a:rPr lang="en-US" sz="900" dirty="0"/>
              <a:t>It is usually issued as part of a workflow.</a:t>
            </a:r>
          </a:p>
        </p:txBody>
      </p:sp>
      <p:cxnSp>
        <p:nvCxnSpPr>
          <p:cNvPr id="25" name="Straight Arrow Connector 24">
            <a:extLst>
              <a:ext uri="{FF2B5EF4-FFF2-40B4-BE49-F238E27FC236}">
                <a16:creationId xmlns:a16="http://schemas.microsoft.com/office/drawing/2014/main" id="{102D9444-891D-3447-7590-1B549401BEC7}"/>
              </a:ext>
            </a:extLst>
          </p:cNvPr>
          <p:cNvCxnSpPr>
            <a:cxnSpLocks/>
            <a:stCxn id="24" idx="2"/>
          </p:cNvCxnSpPr>
          <p:nvPr/>
        </p:nvCxnSpPr>
        <p:spPr>
          <a:xfrm flipH="1">
            <a:off x="2787162" y="2065894"/>
            <a:ext cx="519283" cy="77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CB33AD2-9CBC-77DE-5F36-E50B75E371AA}"/>
              </a:ext>
            </a:extLst>
          </p:cNvPr>
          <p:cNvSpPr/>
          <p:nvPr/>
        </p:nvSpPr>
        <p:spPr>
          <a:xfrm>
            <a:off x="4572000" y="1142565"/>
            <a:ext cx="1510679" cy="646331"/>
          </a:xfrm>
          <a:prstGeom prst="rect">
            <a:avLst/>
          </a:prstGeom>
          <a:ln w="12700">
            <a:solidFill>
              <a:schemeClr val="accent1"/>
            </a:solidFill>
          </a:ln>
        </p:spPr>
        <p:txBody>
          <a:bodyPr wrap="square">
            <a:spAutoFit/>
          </a:bodyPr>
          <a:lstStyle/>
          <a:p>
            <a:pPr algn="ctr"/>
            <a:r>
              <a:rPr lang="en-US" sz="900" dirty="0"/>
              <a:t>A useful question is: is there another service I </a:t>
            </a:r>
            <a:r>
              <a:rPr lang="en-US" sz="900" i="1" dirty="0"/>
              <a:t>expect</a:t>
            </a:r>
            <a:r>
              <a:rPr lang="en-US" sz="900" dirty="0"/>
              <a:t> to handle this request?</a:t>
            </a:r>
          </a:p>
          <a:p>
            <a:pPr algn="ctr"/>
            <a:r>
              <a:rPr lang="en-US" sz="900" dirty="0"/>
              <a:t>If so you have a Command.</a:t>
            </a:r>
          </a:p>
        </p:txBody>
      </p:sp>
      <p:cxnSp>
        <p:nvCxnSpPr>
          <p:cNvPr id="29" name="Straight Arrow Connector 28">
            <a:extLst>
              <a:ext uri="{FF2B5EF4-FFF2-40B4-BE49-F238E27FC236}">
                <a16:creationId xmlns:a16="http://schemas.microsoft.com/office/drawing/2014/main" id="{E9251EB5-A9C1-2C0E-37BF-0C8239E24411}"/>
              </a:ext>
            </a:extLst>
          </p:cNvPr>
          <p:cNvCxnSpPr>
            <a:cxnSpLocks/>
            <a:stCxn id="28" idx="1"/>
            <a:endCxn id="24" idx="3"/>
          </p:cNvCxnSpPr>
          <p:nvPr/>
        </p:nvCxnSpPr>
        <p:spPr>
          <a:xfrm flipH="1">
            <a:off x="4061784" y="1465731"/>
            <a:ext cx="510216" cy="1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9773DCA-5500-E215-F4D0-FAE5E3042DA0}"/>
              </a:ext>
            </a:extLst>
          </p:cNvPr>
          <p:cNvSpPr/>
          <p:nvPr/>
        </p:nvSpPr>
        <p:spPr>
          <a:xfrm>
            <a:off x="4572000" y="4780462"/>
            <a:ext cx="1510679" cy="784830"/>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take the customer’s payment for this order.</a:t>
            </a:r>
          </a:p>
          <a:p>
            <a:pPr algn="ctr"/>
            <a:r>
              <a:rPr lang="en-US" sz="900" dirty="0"/>
              <a:t>This is a Command.</a:t>
            </a:r>
          </a:p>
        </p:txBody>
      </p:sp>
      <p:cxnSp>
        <p:nvCxnSpPr>
          <p:cNvPr id="37" name="Straight Arrow Connector 36">
            <a:extLst>
              <a:ext uri="{FF2B5EF4-FFF2-40B4-BE49-F238E27FC236}">
                <a16:creationId xmlns:a16="http://schemas.microsoft.com/office/drawing/2014/main" id="{4F4E6E38-7ABA-CD1A-994D-BEC6C9A827DA}"/>
              </a:ext>
            </a:extLst>
          </p:cNvPr>
          <p:cNvCxnSpPr>
            <a:cxnSpLocks/>
            <a:stCxn id="36" idx="0"/>
          </p:cNvCxnSpPr>
          <p:nvPr/>
        </p:nvCxnSpPr>
        <p:spPr>
          <a:xfrm flipH="1" flipV="1">
            <a:off x="5247410" y="4015288"/>
            <a:ext cx="79930" cy="765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29F99F5-AE59-C59A-5F37-FA26F7946A9F}"/>
              </a:ext>
            </a:extLst>
          </p:cNvPr>
          <p:cNvSpPr/>
          <p:nvPr/>
        </p:nvSpPr>
        <p:spPr>
          <a:xfrm>
            <a:off x="7016128" y="4843900"/>
            <a:ext cx="1510679" cy="646331"/>
          </a:xfrm>
          <a:prstGeom prst="rect">
            <a:avLst/>
          </a:prstGeom>
          <a:ln w="12700">
            <a:solidFill>
              <a:schemeClr val="accent1"/>
            </a:solidFill>
          </a:ln>
        </p:spPr>
        <p:txBody>
          <a:bodyPr wrap="square">
            <a:spAutoFit/>
          </a:bodyPr>
          <a:lstStyle/>
          <a:p>
            <a:pPr algn="ctr"/>
            <a:r>
              <a:rPr lang="en-US" sz="900" dirty="0"/>
              <a:t>I </a:t>
            </a:r>
            <a:r>
              <a:rPr lang="en-US" sz="900" i="1" dirty="0"/>
              <a:t>expect</a:t>
            </a:r>
            <a:r>
              <a:rPr lang="en-US" sz="900" dirty="0"/>
              <a:t> that Accept Payments will reply to my request.</a:t>
            </a:r>
          </a:p>
          <a:p>
            <a:pPr algn="ctr"/>
            <a:r>
              <a:rPr lang="en-US" sz="900" dirty="0"/>
              <a:t>What does this?</a:t>
            </a:r>
          </a:p>
        </p:txBody>
      </p:sp>
      <p:cxnSp>
        <p:nvCxnSpPr>
          <p:cNvPr id="41" name="Straight Arrow Connector 40">
            <a:extLst>
              <a:ext uri="{FF2B5EF4-FFF2-40B4-BE49-F238E27FC236}">
                <a16:creationId xmlns:a16="http://schemas.microsoft.com/office/drawing/2014/main" id="{5D9904C3-5A44-6654-BA72-84E368F0B7C3}"/>
              </a:ext>
            </a:extLst>
          </p:cNvPr>
          <p:cNvCxnSpPr>
            <a:cxnSpLocks/>
            <a:stCxn id="40" idx="0"/>
          </p:cNvCxnSpPr>
          <p:nvPr/>
        </p:nvCxnSpPr>
        <p:spPr>
          <a:xfrm flipH="1" flipV="1">
            <a:off x="7016129" y="3905251"/>
            <a:ext cx="755339" cy="938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AEDB87E-87C3-7863-D905-D2B4A31BEF54}"/>
              </a:ext>
            </a:extLst>
          </p:cNvPr>
          <p:cNvSpPr/>
          <p:nvPr/>
        </p:nvSpPr>
        <p:spPr>
          <a:xfrm>
            <a:off x="7564445" y="2123890"/>
            <a:ext cx="1510679" cy="369332"/>
          </a:xfrm>
          <a:prstGeom prst="rect">
            <a:avLst/>
          </a:prstGeom>
          <a:ln w="12700">
            <a:solidFill>
              <a:schemeClr val="accent1"/>
            </a:solidFill>
          </a:ln>
        </p:spPr>
        <p:txBody>
          <a:bodyPr wrap="square">
            <a:spAutoFit/>
          </a:bodyPr>
          <a:lstStyle/>
          <a:p>
            <a:pPr algn="ctr"/>
            <a:r>
              <a:rPr lang="en-US" sz="900" dirty="0"/>
              <a:t>A Command may be </a:t>
            </a:r>
            <a:r>
              <a:rPr lang="en-US" sz="900" i="1" dirty="0"/>
              <a:t>fire-and-forget</a:t>
            </a:r>
            <a:r>
              <a:rPr lang="en-US" sz="900" dirty="0"/>
              <a:t> or </a:t>
            </a:r>
            <a:r>
              <a:rPr lang="en-US" sz="900" i="1" dirty="0"/>
              <a:t>request-reply</a:t>
            </a:r>
          </a:p>
        </p:txBody>
      </p:sp>
      <p:cxnSp>
        <p:nvCxnSpPr>
          <p:cNvPr id="45" name="Straight Arrow Connector 44">
            <a:extLst>
              <a:ext uri="{FF2B5EF4-FFF2-40B4-BE49-F238E27FC236}">
                <a16:creationId xmlns:a16="http://schemas.microsoft.com/office/drawing/2014/main" id="{1FC86A94-7C8B-5EDD-B4D5-E6FC2BFF1591}"/>
              </a:ext>
            </a:extLst>
          </p:cNvPr>
          <p:cNvCxnSpPr>
            <a:cxnSpLocks/>
          </p:cNvCxnSpPr>
          <p:nvPr/>
        </p:nvCxnSpPr>
        <p:spPr>
          <a:xfrm flipH="1">
            <a:off x="5461000" y="2315214"/>
            <a:ext cx="2103446" cy="810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08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8" grpId="0" animBg="1"/>
      <p:bldP spid="36" grpId="0" animBg="1"/>
      <p:bldP spid="40" grpId="0" animBg="1"/>
      <p:bldP spid="4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E65C67B-52FA-5BD5-7821-F5E13E4A796F}"/>
              </a:ext>
            </a:extLst>
          </p:cNvPr>
          <p:cNvPicPr>
            <a:picLocks noChangeAspect="1"/>
          </p:cNvPicPr>
          <p:nvPr/>
        </p:nvPicPr>
        <p:blipFill>
          <a:blip r:embed="rId2"/>
          <a:stretch>
            <a:fillRect/>
          </a:stretch>
        </p:blipFill>
        <p:spPr>
          <a:xfrm>
            <a:off x="170251" y="1780993"/>
            <a:ext cx="8803498" cy="3322652"/>
          </a:xfrm>
          <a:prstGeom prst="rect">
            <a:avLst/>
          </a:prstGeom>
        </p:spPr>
      </p:pic>
      <p:sp>
        <p:nvSpPr>
          <p:cNvPr id="6" name="Rectangle 5">
            <a:extLst>
              <a:ext uri="{FF2B5EF4-FFF2-40B4-BE49-F238E27FC236}">
                <a16:creationId xmlns:a16="http://schemas.microsoft.com/office/drawing/2014/main" id="{48E2E8FD-6956-7278-752D-C0EACEDB41D5}"/>
              </a:ext>
            </a:extLst>
          </p:cNvPr>
          <p:cNvSpPr/>
          <p:nvPr/>
        </p:nvSpPr>
        <p:spPr>
          <a:xfrm>
            <a:off x="7705260" y="5034396"/>
            <a:ext cx="1200550" cy="784830"/>
          </a:xfrm>
          <a:prstGeom prst="rect">
            <a:avLst/>
          </a:prstGeom>
          <a:ln w="12700">
            <a:solidFill>
              <a:schemeClr val="accent1"/>
            </a:solidFill>
          </a:ln>
        </p:spPr>
        <p:txBody>
          <a:bodyPr wrap="square">
            <a:spAutoFit/>
          </a:bodyPr>
          <a:lstStyle/>
          <a:p>
            <a:pPr algn="ctr"/>
            <a:r>
              <a:rPr lang="en-US" sz="900" dirty="0"/>
              <a:t>Accept Payments is a branch in the flow, so it does not raise a command, just an event as a </a:t>
            </a:r>
            <a:r>
              <a:rPr lang="en-US" sz="900" b="1" dirty="0"/>
              <a:t>reply</a:t>
            </a:r>
            <a:r>
              <a:rPr lang="en-US" sz="900" dirty="0"/>
              <a:t>.</a:t>
            </a:r>
          </a:p>
        </p:txBody>
      </p:sp>
      <p:cxnSp>
        <p:nvCxnSpPr>
          <p:cNvPr id="7" name="Straight Arrow Connector 6">
            <a:extLst>
              <a:ext uri="{FF2B5EF4-FFF2-40B4-BE49-F238E27FC236}">
                <a16:creationId xmlns:a16="http://schemas.microsoft.com/office/drawing/2014/main" id="{5383E7F6-AA2C-5EDE-120D-ED3A3BBDCA19}"/>
              </a:ext>
            </a:extLst>
          </p:cNvPr>
          <p:cNvCxnSpPr>
            <a:cxnSpLocks/>
            <a:stCxn id="6" idx="0"/>
          </p:cNvCxnSpPr>
          <p:nvPr/>
        </p:nvCxnSpPr>
        <p:spPr>
          <a:xfrm flipH="1" flipV="1">
            <a:off x="7706858" y="4458899"/>
            <a:ext cx="598677" cy="57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FA228C5-CBB5-D76C-1C59-9BFF79AE16D4}"/>
              </a:ext>
            </a:extLst>
          </p:cNvPr>
          <p:cNvSpPr/>
          <p:nvPr/>
        </p:nvSpPr>
        <p:spPr>
          <a:xfrm>
            <a:off x="5361709" y="1073314"/>
            <a:ext cx="1510679" cy="646331"/>
          </a:xfrm>
          <a:prstGeom prst="rect">
            <a:avLst/>
          </a:prstGeom>
          <a:ln w="12700">
            <a:solidFill>
              <a:schemeClr val="accent1"/>
            </a:solidFill>
          </a:ln>
        </p:spPr>
        <p:txBody>
          <a:bodyPr wrap="square">
            <a:spAutoFit/>
          </a:bodyPr>
          <a:lstStyle/>
          <a:p>
            <a:pPr algn="ctr"/>
            <a:r>
              <a:rPr lang="en-US" sz="900" dirty="0"/>
              <a:t>An Event may be Series or Discrete.</a:t>
            </a:r>
          </a:p>
          <a:p>
            <a:pPr algn="ctr"/>
            <a:r>
              <a:rPr lang="en-US" sz="900" dirty="0"/>
              <a:t>We can use a Stream or Queue for an Event</a:t>
            </a:r>
          </a:p>
        </p:txBody>
      </p:sp>
      <p:cxnSp>
        <p:nvCxnSpPr>
          <p:cNvPr id="13" name="Straight Arrow Connector 12">
            <a:extLst>
              <a:ext uri="{FF2B5EF4-FFF2-40B4-BE49-F238E27FC236}">
                <a16:creationId xmlns:a16="http://schemas.microsoft.com/office/drawing/2014/main" id="{5C0A69D7-B4D7-2FAC-7402-E215ADC5A535}"/>
              </a:ext>
            </a:extLst>
          </p:cNvPr>
          <p:cNvCxnSpPr>
            <a:cxnSpLocks/>
            <a:stCxn id="12" idx="2"/>
          </p:cNvCxnSpPr>
          <p:nvPr/>
        </p:nvCxnSpPr>
        <p:spPr>
          <a:xfrm flipH="1">
            <a:off x="4902201" y="1719645"/>
            <a:ext cx="1214848" cy="887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D26B42-172A-5196-6719-EB9187896131}"/>
              </a:ext>
            </a:extLst>
          </p:cNvPr>
          <p:cNvCxnSpPr>
            <a:cxnSpLocks/>
            <a:stCxn id="12" idx="2"/>
          </p:cNvCxnSpPr>
          <p:nvPr/>
        </p:nvCxnSpPr>
        <p:spPr>
          <a:xfrm>
            <a:off x="6117049" y="1719645"/>
            <a:ext cx="1185452" cy="93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D38A565-D597-78A0-F1B2-A41FD3639AA2}"/>
              </a:ext>
            </a:extLst>
          </p:cNvPr>
          <p:cNvSpPr/>
          <p:nvPr/>
        </p:nvSpPr>
        <p:spPr>
          <a:xfrm>
            <a:off x="4005696" y="5289281"/>
            <a:ext cx="2272812" cy="507831"/>
          </a:xfrm>
          <a:prstGeom prst="rect">
            <a:avLst/>
          </a:prstGeom>
          <a:ln w="12700">
            <a:solidFill>
              <a:schemeClr val="accent1"/>
            </a:solidFill>
          </a:ln>
        </p:spPr>
        <p:txBody>
          <a:bodyPr wrap="square">
            <a:spAutoFit/>
          </a:bodyPr>
          <a:lstStyle/>
          <a:p>
            <a:pPr algn="ctr"/>
            <a:r>
              <a:rPr lang="en-US" sz="900" dirty="0"/>
              <a:t>A Reply could be Series or Discrete.</a:t>
            </a:r>
          </a:p>
          <a:p>
            <a:pPr algn="ctr"/>
            <a:r>
              <a:rPr lang="en-US" sz="900" dirty="0"/>
              <a:t>If it is a reply to just one sender we may prefer Discrete – over a Queue</a:t>
            </a:r>
          </a:p>
        </p:txBody>
      </p:sp>
      <p:cxnSp>
        <p:nvCxnSpPr>
          <p:cNvPr id="20" name="Straight Arrow Connector 19">
            <a:extLst>
              <a:ext uri="{FF2B5EF4-FFF2-40B4-BE49-F238E27FC236}">
                <a16:creationId xmlns:a16="http://schemas.microsoft.com/office/drawing/2014/main" id="{5098AC9A-CF8E-8956-FDF6-5DE27585491B}"/>
              </a:ext>
            </a:extLst>
          </p:cNvPr>
          <p:cNvCxnSpPr>
            <a:cxnSpLocks/>
            <a:stCxn id="19" idx="0"/>
          </p:cNvCxnSpPr>
          <p:nvPr/>
        </p:nvCxnSpPr>
        <p:spPr>
          <a:xfrm flipV="1">
            <a:off x="5142102" y="4565650"/>
            <a:ext cx="1343824" cy="72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C51D11F-A352-FEE8-8702-A99F8F549D91}"/>
              </a:ext>
            </a:extLst>
          </p:cNvPr>
          <p:cNvSpPr/>
          <p:nvPr/>
        </p:nvSpPr>
        <p:spPr>
          <a:xfrm>
            <a:off x="1525466" y="5282116"/>
            <a:ext cx="2272812" cy="507831"/>
          </a:xfrm>
          <a:prstGeom prst="rect">
            <a:avLst/>
          </a:prstGeom>
          <a:ln w="12700">
            <a:solidFill>
              <a:schemeClr val="accent1"/>
            </a:solidFill>
          </a:ln>
        </p:spPr>
        <p:txBody>
          <a:bodyPr wrap="square">
            <a:spAutoFit/>
          </a:bodyPr>
          <a:lstStyle/>
          <a:p>
            <a:pPr algn="ctr"/>
            <a:r>
              <a:rPr lang="en-US" sz="900" dirty="0"/>
              <a:t>A Status Update is often Series.</a:t>
            </a:r>
          </a:p>
          <a:p>
            <a:pPr algn="ctr"/>
            <a:r>
              <a:rPr lang="en-US" sz="900" dirty="0"/>
              <a:t>If it has zero or more subscribers we may prefer series – over a Stream</a:t>
            </a:r>
          </a:p>
        </p:txBody>
      </p:sp>
      <p:cxnSp>
        <p:nvCxnSpPr>
          <p:cNvPr id="27" name="Straight Arrow Connector 26">
            <a:extLst>
              <a:ext uri="{FF2B5EF4-FFF2-40B4-BE49-F238E27FC236}">
                <a16:creationId xmlns:a16="http://schemas.microsoft.com/office/drawing/2014/main" id="{673AEF41-DF4B-B5C4-DFF3-930C8E068F36}"/>
              </a:ext>
            </a:extLst>
          </p:cNvPr>
          <p:cNvCxnSpPr>
            <a:cxnSpLocks/>
            <a:stCxn id="26" idx="0"/>
          </p:cNvCxnSpPr>
          <p:nvPr/>
        </p:nvCxnSpPr>
        <p:spPr>
          <a:xfrm flipV="1">
            <a:off x="2661872" y="4089400"/>
            <a:ext cx="2145078" cy="119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6BE3B5A-B0A5-1889-07BE-B2502FF19DD1}"/>
              </a:ext>
            </a:extLst>
          </p:cNvPr>
          <p:cNvSpPr/>
          <p:nvPr/>
        </p:nvSpPr>
        <p:spPr>
          <a:xfrm>
            <a:off x="2300787" y="1073314"/>
            <a:ext cx="1510679" cy="784830"/>
          </a:xfrm>
          <a:prstGeom prst="rect">
            <a:avLst/>
          </a:prstGeom>
          <a:ln w="12700">
            <a:solidFill>
              <a:schemeClr val="accent1"/>
            </a:solidFill>
          </a:ln>
        </p:spPr>
        <p:txBody>
          <a:bodyPr wrap="square">
            <a:spAutoFit/>
          </a:bodyPr>
          <a:lstStyle/>
          <a:p>
            <a:pPr algn="ctr"/>
            <a:r>
              <a:rPr lang="en-US" sz="900" dirty="0"/>
              <a:t>An Event is a Fact that tells us something happened.</a:t>
            </a:r>
          </a:p>
          <a:p>
            <a:pPr algn="ctr"/>
            <a:r>
              <a:rPr lang="en-US" sz="900" dirty="0"/>
              <a:t>It is often issued because we have serviced a Command.</a:t>
            </a:r>
          </a:p>
        </p:txBody>
      </p:sp>
      <p:cxnSp>
        <p:nvCxnSpPr>
          <p:cNvPr id="31" name="Straight Arrow Connector 30">
            <a:extLst>
              <a:ext uri="{FF2B5EF4-FFF2-40B4-BE49-F238E27FC236}">
                <a16:creationId xmlns:a16="http://schemas.microsoft.com/office/drawing/2014/main" id="{208AB4D7-E709-727F-DE64-54BB5EB15281}"/>
              </a:ext>
            </a:extLst>
          </p:cNvPr>
          <p:cNvCxnSpPr>
            <a:cxnSpLocks/>
            <a:stCxn id="30" idx="3"/>
          </p:cNvCxnSpPr>
          <p:nvPr/>
        </p:nvCxnSpPr>
        <p:spPr>
          <a:xfrm>
            <a:off x="3811466" y="1465729"/>
            <a:ext cx="1412165" cy="1189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6EE7AE1-C309-1613-BF6F-902C64E6011C}"/>
              </a:ext>
            </a:extLst>
          </p:cNvPr>
          <p:cNvSpPr/>
          <p:nvPr/>
        </p:nvSpPr>
        <p:spPr>
          <a:xfrm>
            <a:off x="7207783" y="1271342"/>
            <a:ext cx="1510679" cy="784830"/>
          </a:xfrm>
          <a:prstGeom prst="rect">
            <a:avLst/>
          </a:prstGeom>
          <a:ln w="12700">
            <a:solidFill>
              <a:schemeClr val="accent1"/>
            </a:solidFill>
          </a:ln>
        </p:spPr>
        <p:txBody>
          <a:bodyPr wrap="square">
            <a:spAutoFit/>
          </a:bodyPr>
          <a:lstStyle/>
          <a:p>
            <a:pPr algn="ctr"/>
            <a:r>
              <a:rPr lang="en-US" sz="900" dirty="0"/>
              <a:t>An Event may be the Reply in a Request-Reply. By using a correlation id, the sender can asynchronously receive a reply to their request.</a:t>
            </a:r>
          </a:p>
        </p:txBody>
      </p:sp>
      <p:cxnSp>
        <p:nvCxnSpPr>
          <p:cNvPr id="38" name="Straight Arrow Connector 37">
            <a:extLst>
              <a:ext uri="{FF2B5EF4-FFF2-40B4-BE49-F238E27FC236}">
                <a16:creationId xmlns:a16="http://schemas.microsoft.com/office/drawing/2014/main" id="{168A24BE-0542-BE75-400E-62989B61DB67}"/>
              </a:ext>
            </a:extLst>
          </p:cNvPr>
          <p:cNvCxnSpPr>
            <a:cxnSpLocks/>
            <a:stCxn id="37" idx="1"/>
          </p:cNvCxnSpPr>
          <p:nvPr/>
        </p:nvCxnSpPr>
        <p:spPr>
          <a:xfrm flipH="1">
            <a:off x="5509624" y="1663757"/>
            <a:ext cx="1698159" cy="1099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8D39D8D-6B4B-39E3-3C11-9B7337F98498}"/>
              </a:ext>
            </a:extLst>
          </p:cNvPr>
          <p:cNvSpPr/>
          <p:nvPr/>
        </p:nvSpPr>
        <p:spPr>
          <a:xfrm>
            <a:off x="6391609" y="5022939"/>
            <a:ext cx="1200550" cy="507831"/>
          </a:xfrm>
          <a:prstGeom prst="rect">
            <a:avLst/>
          </a:prstGeom>
          <a:ln w="12700">
            <a:solidFill>
              <a:schemeClr val="accent1"/>
            </a:solidFill>
          </a:ln>
        </p:spPr>
        <p:txBody>
          <a:bodyPr wrap="square">
            <a:spAutoFit/>
          </a:bodyPr>
          <a:lstStyle/>
          <a:p>
            <a:pPr algn="ctr"/>
            <a:r>
              <a:rPr lang="en-US" sz="900" dirty="0"/>
              <a:t>An error is just an event as a </a:t>
            </a:r>
            <a:r>
              <a:rPr lang="en-US" sz="900" b="1" dirty="0"/>
              <a:t>reply </a:t>
            </a:r>
            <a:r>
              <a:rPr lang="en-US" sz="900" dirty="0"/>
              <a:t>that indicates failure.</a:t>
            </a:r>
          </a:p>
        </p:txBody>
      </p:sp>
      <p:cxnSp>
        <p:nvCxnSpPr>
          <p:cNvPr id="44" name="Straight Arrow Connector 43">
            <a:extLst>
              <a:ext uri="{FF2B5EF4-FFF2-40B4-BE49-F238E27FC236}">
                <a16:creationId xmlns:a16="http://schemas.microsoft.com/office/drawing/2014/main" id="{A16D3D06-F563-3D49-59DF-C25C6736EAAA}"/>
              </a:ext>
            </a:extLst>
          </p:cNvPr>
          <p:cNvCxnSpPr>
            <a:cxnSpLocks/>
            <a:stCxn id="43" idx="0"/>
          </p:cNvCxnSpPr>
          <p:nvPr/>
        </p:nvCxnSpPr>
        <p:spPr>
          <a:xfrm flipH="1" flipV="1">
            <a:off x="6908445" y="4442422"/>
            <a:ext cx="83439" cy="580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2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9" grpId="0" animBg="1"/>
      <p:bldP spid="26" grpId="0" animBg="1"/>
      <p:bldP spid="30" grpId="0" animBg="1"/>
      <p:bldP spid="37" grpId="0" animBg="1"/>
      <p:bldP spid="4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8D834C7-A7B0-35CD-F553-E0B1DB264A39}"/>
              </a:ext>
            </a:extLst>
          </p:cNvPr>
          <p:cNvPicPr>
            <a:picLocks noChangeAspect="1"/>
          </p:cNvPicPr>
          <p:nvPr/>
        </p:nvPicPr>
        <p:blipFill>
          <a:blip r:embed="rId2"/>
          <a:stretch>
            <a:fillRect/>
          </a:stretch>
        </p:blipFill>
        <p:spPr>
          <a:xfrm>
            <a:off x="129487" y="1823605"/>
            <a:ext cx="8885027" cy="3130202"/>
          </a:xfrm>
          <a:prstGeom prst="rect">
            <a:avLst/>
          </a:prstGeom>
        </p:spPr>
      </p:pic>
      <p:sp>
        <p:nvSpPr>
          <p:cNvPr id="4" name="TextBox 3">
            <a:extLst>
              <a:ext uri="{FF2B5EF4-FFF2-40B4-BE49-F238E27FC236}">
                <a16:creationId xmlns:a16="http://schemas.microsoft.com/office/drawing/2014/main" id="{E9DDC4D5-89F8-5B2F-B10F-380EA1E73B1E}"/>
              </a:ext>
            </a:extLst>
          </p:cNvPr>
          <p:cNvSpPr txBox="1"/>
          <p:nvPr/>
        </p:nvSpPr>
        <p:spPr>
          <a:xfrm>
            <a:off x="2836606" y="4482358"/>
            <a:ext cx="1174973" cy="507831"/>
          </a:xfrm>
          <a:prstGeom prst="rect">
            <a:avLst/>
          </a:prstGeom>
          <a:noFill/>
          <a:ln w="12700">
            <a:solidFill>
              <a:schemeClr val="accent1"/>
            </a:solidFill>
          </a:ln>
        </p:spPr>
        <p:txBody>
          <a:bodyPr wrap="square" rtlCol="0">
            <a:spAutoFit/>
          </a:bodyPr>
          <a:lstStyle/>
          <a:p>
            <a:pPr algn="ctr"/>
            <a:r>
              <a:rPr lang="en-US" sz="900" dirty="0"/>
              <a:t>By only using events I create a cause and effect problem</a:t>
            </a:r>
          </a:p>
        </p:txBody>
      </p:sp>
      <p:sp>
        <p:nvSpPr>
          <p:cNvPr id="5" name="Rectangle 4">
            <a:extLst>
              <a:ext uri="{FF2B5EF4-FFF2-40B4-BE49-F238E27FC236}">
                <a16:creationId xmlns:a16="http://schemas.microsoft.com/office/drawing/2014/main" id="{6A137385-3861-FBC8-1DB8-131EFEE85D21}"/>
              </a:ext>
            </a:extLst>
          </p:cNvPr>
          <p:cNvSpPr/>
          <p:nvPr/>
        </p:nvSpPr>
        <p:spPr>
          <a:xfrm>
            <a:off x="7705260" y="5034396"/>
            <a:ext cx="1200550" cy="784830"/>
          </a:xfrm>
          <a:prstGeom prst="rect">
            <a:avLst/>
          </a:prstGeom>
          <a:ln w="12700">
            <a:solidFill>
              <a:schemeClr val="accent1"/>
            </a:solidFill>
          </a:ln>
        </p:spPr>
        <p:txBody>
          <a:bodyPr wrap="square">
            <a:spAutoFit/>
          </a:bodyPr>
          <a:lstStyle/>
          <a:p>
            <a:pPr algn="ctr"/>
            <a:r>
              <a:rPr lang="en-US" sz="900" dirty="0"/>
              <a:t>I listen for Order Purchased to know an Order has been successfully purchased</a:t>
            </a:r>
          </a:p>
        </p:txBody>
      </p:sp>
      <p:sp>
        <p:nvSpPr>
          <p:cNvPr id="6" name="Rectangle 5">
            <a:extLst>
              <a:ext uri="{FF2B5EF4-FFF2-40B4-BE49-F238E27FC236}">
                <a16:creationId xmlns:a16="http://schemas.microsoft.com/office/drawing/2014/main" id="{775411AD-AACC-A265-9760-16DAC440E39E}"/>
              </a:ext>
            </a:extLst>
          </p:cNvPr>
          <p:cNvSpPr/>
          <p:nvPr/>
        </p:nvSpPr>
        <p:spPr>
          <a:xfrm>
            <a:off x="5666244" y="4509878"/>
            <a:ext cx="1200550" cy="507831"/>
          </a:xfrm>
          <a:prstGeom prst="rect">
            <a:avLst/>
          </a:prstGeom>
          <a:ln w="12700">
            <a:solidFill>
              <a:schemeClr val="accent1"/>
            </a:solidFill>
          </a:ln>
        </p:spPr>
        <p:txBody>
          <a:bodyPr wrap="square">
            <a:spAutoFit/>
          </a:bodyPr>
          <a:lstStyle/>
          <a:p>
            <a:pPr algn="ctr"/>
            <a:r>
              <a:rPr lang="en-US" sz="900" dirty="0"/>
              <a:t>But what happens if I now get a Payment Refused?</a:t>
            </a:r>
          </a:p>
        </p:txBody>
      </p:sp>
      <p:sp>
        <p:nvSpPr>
          <p:cNvPr id="7" name="Rectangle 6">
            <a:extLst>
              <a:ext uri="{FF2B5EF4-FFF2-40B4-BE49-F238E27FC236}">
                <a16:creationId xmlns:a16="http://schemas.microsoft.com/office/drawing/2014/main" id="{33618BDD-1782-CCC8-5150-6C966D2D8CF1}"/>
              </a:ext>
            </a:extLst>
          </p:cNvPr>
          <p:cNvSpPr/>
          <p:nvPr/>
        </p:nvSpPr>
        <p:spPr>
          <a:xfrm>
            <a:off x="2615579" y="5263408"/>
            <a:ext cx="1200550" cy="507831"/>
          </a:xfrm>
          <a:prstGeom prst="rect">
            <a:avLst/>
          </a:prstGeom>
          <a:ln w="12700">
            <a:solidFill>
              <a:schemeClr val="accent1"/>
            </a:solidFill>
          </a:ln>
        </p:spPr>
        <p:txBody>
          <a:bodyPr wrap="square">
            <a:spAutoFit/>
          </a:bodyPr>
          <a:lstStyle/>
          <a:p>
            <a:pPr algn="ctr"/>
            <a:r>
              <a:rPr lang="en-US" sz="900" dirty="0"/>
              <a:t>Without a Command that waits for a Reply I lose causality here</a:t>
            </a:r>
          </a:p>
        </p:txBody>
      </p:sp>
      <p:cxnSp>
        <p:nvCxnSpPr>
          <p:cNvPr id="9" name="Straight Arrow Connector 8">
            <a:extLst>
              <a:ext uri="{FF2B5EF4-FFF2-40B4-BE49-F238E27FC236}">
                <a16:creationId xmlns:a16="http://schemas.microsoft.com/office/drawing/2014/main" id="{E94DA682-4A3D-08CF-F3BF-C7ECB75E283C}"/>
              </a:ext>
            </a:extLst>
          </p:cNvPr>
          <p:cNvCxnSpPr>
            <a:cxnSpLocks/>
            <a:stCxn id="4" idx="3"/>
          </p:cNvCxnSpPr>
          <p:nvPr/>
        </p:nvCxnSpPr>
        <p:spPr>
          <a:xfrm flipV="1">
            <a:off x="4011579" y="3898901"/>
            <a:ext cx="1120844" cy="83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B9C373-BCA9-51BA-1BE8-83E7943BADAD}"/>
              </a:ext>
            </a:extLst>
          </p:cNvPr>
          <p:cNvCxnSpPr>
            <a:cxnSpLocks/>
            <a:stCxn id="5" idx="0"/>
          </p:cNvCxnSpPr>
          <p:nvPr/>
        </p:nvCxnSpPr>
        <p:spPr>
          <a:xfrm flipH="1" flipV="1">
            <a:off x="5286576" y="3878608"/>
            <a:ext cx="3018959" cy="115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9DACA0-F3BE-827B-6D84-A7626E1F4F62}"/>
              </a:ext>
            </a:extLst>
          </p:cNvPr>
          <p:cNvCxnSpPr>
            <a:cxnSpLocks/>
          </p:cNvCxnSpPr>
          <p:nvPr/>
        </p:nvCxnSpPr>
        <p:spPr>
          <a:xfrm flipV="1">
            <a:off x="6181792" y="4319821"/>
            <a:ext cx="594681" cy="19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DAA931-B8AC-FD42-03C4-484DF22B6F7B}"/>
              </a:ext>
            </a:extLst>
          </p:cNvPr>
          <p:cNvSpPr txBox="1"/>
          <p:nvPr/>
        </p:nvSpPr>
        <p:spPr>
          <a:xfrm>
            <a:off x="2906791" y="1059296"/>
            <a:ext cx="1174973" cy="507831"/>
          </a:xfrm>
          <a:prstGeom prst="rect">
            <a:avLst/>
          </a:prstGeom>
          <a:noFill/>
          <a:ln w="12700">
            <a:solidFill>
              <a:schemeClr val="accent1"/>
            </a:solidFill>
          </a:ln>
        </p:spPr>
        <p:txBody>
          <a:bodyPr wrap="square" rtlCol="0">
            <a:spAutoFit/>
          </a:bodyPr>
          <a:lstStyle/>
          <a:p>
            <a:pPr algn="ctr"/>
            <a:r>
              <a:rPr lang="en-US" sz="900" dirty="0"/>
              <a:t>Some naïve EDAs only use Events, not Commands</a:t>
            </a:r>
          </a:p>
        </p:txBody>
      </p:sp>
      <p:cxnSp>
        <p:nvCxnSpPr>
          <p:cNvPr id="19" name="Straight Arrow Connector 18">
            <a:extLst>
              <a:ext uri="{FF2B5EF4-FFF2-40B4-BE49-F238E27FC236}">
                <a16:creationId xmlns:a16="http://schemas.microsoft.com/office/drawing/2014/main" id="{16F73D4D-18AA-9DD2-660B-3374FD49D04D}"/>
              </a:ext>
            </a:extLst>
          </p:cNvPr>
          <p:cNvCxnSpPr>
            <a:cxnSpLocks/>
            <a:stCxn id="18" idx="2"/>
          </p:cNvCxnSpPr>
          <p:nvPr/>
        </p:nvCxnSpPr>
        <p:spPr>
          <a:xfrm flipH="1">
            <a:off x="2857500" y="1567127"/>
            <a:ext cx="636778" cy="477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7D4AB2-DEA4-74D7-8DBE-C2A0E8983E33}"/>
              </a:ext>
            </a:extLst>
          </p:cNvPr>
          <p:cNvCxnSpPr>
            <a:cxnSpLocks/>
            <a:stCxn id="18" idx="2"/>
          </p:cNvCxnSpPr>
          <p:nvPr/>
        </p:nvCxnSpPr>
        <p:spPr>
          <a:xfrm>
            <a:off x="3494278" y="1567127"/>
            <a:ext cx="1792298"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DE8FC-4C6E-243C-F7B9-DE5E32C71F3A}"/>
              </a:ext>
            </a:extLst>
          </p:cNvPr>
          <p:cNvCxnSpPr>
            <a:cxnSpLocks/>
            <a:stCxn id="18" idx="2"/>
          </p:cNvCxnSpPr>
          <p:nvPr/>
        </p:nvCxnSpPr>
        <p:spPr>
          <a:xfrm>
            <a:off x="3494278" y="1567127"/>
            <a:ext cx="4036823" cy="6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CD1ED7-7CD7-091A-9E8D-CDDE6C38AFB9}"/>
              </a:ext>
            </a:extLst>
          </p:cNvPr>
          <p:cNvCxnSpPr>
            <a:cxnSpLocks/>
            <a:stCxn id="18" idx="2"/>
          </p:cNvCxnSpPr>
          <p:nvPr/>
        </p:nvCxnSpPr>
        <p:spPr>
          <a:xfrm>
            <a:off x="3494278" y="1567127"/>
            <a:ext cx="3185922" cy="1391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A5D0B04-07A8-B44E-8922-81ED2B9D1F04}"/>
              </a:ext>
            </a:extLst>
          </p:cNvPr>
          <p:cNvSpPr txBox="1"/>
          <p:nvPr/>
        </p:nvSpPr>
        <p:spPr>
          <a:xfrm>
            <a:off x="4671757" y="1019002"/>
            <a:ext cx="1760792" cy="646331"/>
          </a:xfrm>
          <a:prstGeom prst="rect">
            <a:avLst/>
          </a:prstGeom>
          <a:noFill/>
          <a:ln w="12700">
            <a:solidFill>
              <a:schemeClr val="accent1"/>
            </a:solidFill>
          </a:ln>
        </p:spPr>
        <p:txBody>
          <a:bodyPr wrap="square" rtlCol="0">
            <a:spAutoFit/>
          </a:bodyPr>
          <a:lstStyle/>
          <a:p>
            <a:pPr algn="ctr"/>
            <a:r>
              <a:rPr lang="en-US" sz="900" dirty="0"/>
              <a:t>Events seem preferable because they are more loosely coupled because they have zero or more consumers</a:t>
            </a:r>
          </a:p>
        </p:txBody>
      </p:sp>
      <p:cxnSp>
        <p:nvCxnSpPr>
          <p:cNvPr id="32" name="Straight Arrow Connector 31">
            <a:extLst>
              <a:ext uri="{FF2B5EF4-FFF2-40B4-BE49-F238E27FC236}">
                <a16:creationId xmlns:a16="http://schemas.microsoft.com/office/drawing/2014/main" id="{60A53A2F-32F2-A8FB-FA85-41FD68DDA23E}"/>
              </a:ext>
            </a:extLst>
          </p:cNvPr>
          <p:cNvCxnSpPr>
            <a:cxnSpLocks/>
            <a:stCxn id="31" idx="1"/>
            <a:endCxn id="18" idx="3"/>
          </p:cNvCxnSpPr>
          <p:nvPr/>
        </p:nvCxnSpPr>
        <p:spPr>
          <a:xfrm flipH="1" flipV="1">
            <a:off x="4081764" y="1313212"/>
            <a:ext cx="589993" cy="28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D849D1-67EE-8D00-DB36-59BBC42623BF}"/>
              </a:ext>
            </a:extLst>
          </p:cNvPr>
          <p:cNvSpPr txBox="1"/>
          <p:nvPr/>
        </p:nvSpPr>
        <p:spPr>
          <a:xfrm>
            <a:off x="6945281" y="1034704"/>
            <a:ext cx="1760792" cy="784830"/>
          </a:xfrm>
          <a:prstGeom prst="rect">
            <a:avLst/>
          </a:prstGeom>
          <a:noFill/>
          <a:ln w="12700">
            <a:solidFill>
              <a:schemeClr val="accent1"/>
            </a:solidFill>
          </a:ln>
        </p:spPr>
        <p:txBody>
          <a:bodyPr wrap="square" rtlCol="0">
            <a:spAutoFit/>
          </a:bodyPr>
          <a:lstStyle/>
          <a:p>
            <a:pPr algn="ctr"/>
            <a:r>
              <a:rPr lang="en-US" sz="900" dirty="0"/>
              <a:t>But this causes us problems:</a:t>
            </a:r>
          </a:p>
          <a:p>
            <a:pPr marL="128588" indent="-128588" algn="ctr">
              <a:buFontTx/>
              <a:buChar char="-"/>
            </a:pPr>
            <a:r>
              <a:rPr lang="en-US" sz="900" dirty="0"/>
              <a:t>Timing: it’s often not clear when a workflow step is </a:t>
            </a:r>
            <a:r>
              <a:rPr lang="en-US" sz="900" i="1" dirty="0"/>
              <a:t>done</a:t>
            </a:r>
            <a:r>
              <a:rPr lang="en-US" sz="900" dirty="0"/>
              <a:t>.</a:t>
            </a:r>
          </a:p>
          <a:p>
            <a:pPr marL="128588" indent="-128588" algn="ctr">
              <a:buFontTx/>
              <a:buChar char="-"/>
            </a:pPr>
            <a:r>
              <a:rPr lang="en-US" sz="900" dirty="0"/>
              <a:t>Hidden Coupling: We are coupled, we just hid it.</a:t>
            </a:r>
          </a:p>
        </p:txBody>
      </p:sp>
      <p:cxnSp>
        <p:nvCxnSpPr>
          <p:cNvPr id="36" name="Straight Arrow Connector 35">
            <a:extLst>
              <a:ext uri="{FF2B5EF4-FFF2-40B4-BE49-F238E27FC236}">
                <a16:creationId xmlns:a16="http://schemas.microsoft.com/office/drawing/2014/main" id="{A83AB8CA-73E9-19F3-F61F-446C4049F678}"/>
              </a:ext>
            </a:extLst>
          </p:cNvPr>
          <p:cNvCxnSpPr>
            <a:cxnSpLocks/>
            <a:stCxn id="35" idx="1"/>
            <a:endCxn id="31" idx="3"/>
          </p:cNvCxnSpPr>
          <p:nvPr/>
        </p:nvCxnSpPr>
        <p:spPr>
          <a:xfrm flipH="1" flipV="1">
            <a:off x="6432549" y="1342168"/>
            <a:ext cx="512732" cy="8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FC4D538-0EFD-5FC6-CCBA-1B2D53A74C87}"/>
              </a:ext>
            </a:extLst>
          </p:cNvPr>
          <p:cNvSpPr/>
          <p:nvPr/>
        </p:nvSpPr>
        <p:spPr>
          <a:xfrm>
            <a:off x="4312139" y="5210369"/>
            <a:ext cx="1200550" cy="646331"/>
          </a:xfrm>
          <a:prstGeom prst="rect">
            <a:avLst/>
          </a:prstGeom>
          <a:ln w="12700">
            <a:solidFill>
              <a:schemeClr val="accent1"/>
            </a:solidFill>
          </a:ln>
        </p:spPr>
        <p:txBody>
          <a:bodyPr wrap="square">
            <a:spAutoFit/>
          </a:bodyPr>
          <a:lstStyle/>
          <a:p>
            <a:pPr algn="ctr"/>
            <a:r>
              <a:rPr lang="en-US" sz="900" dirty="0"/>
              <a:t>Everyone has to listen to Payment Refused? Timing creates a </a:t>
            </a:r>
            <a:r>
              <a:rPr lang="en-US" sz="900" i="1" dirty="0"/>
              <a:t>Heisenbug</a:t>
            </a:r>
            <a:r>
              <a:rPr lang="en-US" sz="900" dirty="0"/>
              <a:t>.</a:t>
            </a:r>
          </a:p>
        </p:txBody>
      </p:sp>
      <p:cxnSp>
        <p:nvCxnSpPr>
          <p:cNvPr id="44" name="Straight Arrow Connector 43">
            <a:extLst>
              <a:ext uri="{FF2B5EF4-FFF2-40B4-BE49-F238E27FC236}">
                <a16:creationId xmlns:a16="http://schemas.microsoft.com/office/drawing/2014/main" id="{D4A229D2-F6A4-4FBE-889D-F74EDE80B60A}"/>
              </a:ext>
            </a:extLst>
          </p:cNvPr>
          <p:cNvCxnSpPr>
            <a:cxnSpLocks/>
            <a:endCxn id="6" idx="1"/>
          </p:cNvCxnSpPr>
          <p:nvPr/>
        </p:nvCxnSpPr>
        <p:spPr>
          <a:xfrm flipV="1">
            <a:off x="4908173" y="4763794"/>
            <a:ext cx="758071" cy="453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6F36ADE-29DC-4CFB-4CFA-1474C78EA2CD}"/>
              </a:ext>
            </a:extLst>
          </p:cNvPr>
          <p:cNvCxnSpPr>
            <a:cxnSpLocks/>
            <a:stCxn id="7" idx="3"/>
          </p:cNvCxnSpPr>
          <p:nvPr/>
        </p:nvCxnSpPr>
        <p:spPr>
          <a:xfrm flipV="1">
            <a:off x="3816129" y="3898901"/>
            <a:ext cx="1392592" cy="161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7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31" grpId="0" animBg="1"/>
      <p:bldP spid="35"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6794446-E36B-A2BF-AE4B-566B327BD0A4}"/>
              </a:ext>
            </a:extLst>
          </p:cNvPr>
          <p:cNvPicPr>
            <a:picLocks noChangeAspect="1"/>
          </p:cNvPicPr>
          <p:nvPr/>
        </p:nvPicPr>
        <p:blipFill>
          <a:blip r:embed="rId2"/>
          <a:stretch>
            <a:fillRect/>
          </a:stretch>
        </p:blipFill>
        <p:spPr>
          <a:xfrm>
            <a:off x="129487" y="1823605"/>
            <a:ext cx="8885027" cy="3130202"/>
          </a:xfrm>
          <a:prstGeom prst="rect">
            <a:avLst/>
          </a:prstGeom>
        </p:spPr>
      </p:pic>
      <p:sp>
        <p:nvSpPr>
          <p:cNvPr id="4" name="TextBox 3">
            <a:extLst>
              <a:ext uri="{FF2B5EF4-FFF2-40B4-BE49-F238E27FC236}">
                <a16:creationId xmlns:a16="http://schemas.microsoft.com/office/drawing/2014/main" id="{E9DDC4D5-89F8-5B2F-B10F-380EA1E73B1E}"/>
              </a:ext>
            </a:extLst>
          </p:cNvPr>
          <p:cNvSpPr txBox="1"/>
          <p:nvPr/>
        </p:nvSpPr>
        <p:spPr>
          <a:xfrm>
            <a:off x="2830392" y="4919182"/>
            <a:ext cx="1381193" cy="646331"/>
          </a:xfrm>
          <a:prstGeom prst="rect">
            <a:avLst/>
          </a:prstGeom>
          <a:noFill/>
          <a:ln w="12700">
            <a:solidFill>
              <a:schemeClr val="accent1"/>
            </a:solidFill>
          </a:ln>
        </p:spPr>
        <p:txBody>
          <a:bodyPr wrap="square" rtlCol="0">
            <a:spAutoFit/>
          </a:bodyPr>
          <a:lstStyle/>
          <a:p>
            <a:pPr algn="ctr"/>
            <a:r>
              <a:rPr lang="en-US" sz="900" dirty="0"/>
              <a:t>Avoiding this often leads to a mis-use of this event to build a lookup (projection)</a:t>
            </a:r>
          </a:p>
        </p:txBody>
      </p:sp>
      <p:sp>
        <p:nvSpPr>
          <p:cNvPr id="5" name="Rectangle 4">
            <a:extLst>
              <a:ext uri="{FF2B5EF4-FFF2-40B4-BE49-F238E27FC236}">
                <a16:creationId xmlns:a16="http://schemas.microsoft.com/office/drawing/2014/main" id="{6A137385-3861-FBC8-1DB8-131EFEE85D21}"/>
              </a:ext>
            </a:extLst>
          </p:cNvPr>
          <p:cNvSpPr/>
          <p:nvPr/>
        </p:nvSpPr>
        <p:spPr>
          <a:xfrm>
            <a:off x="7705260" y="5034396"/>
            <a:ext cx="1200550" cy="784830"/>
          </a:xfrm>
          <a:prstGeom prst="rect">
            <a:avLst/>
          </a:prstGeom>
          <a:ln w="12700">
            <a:solidFill>
              <a:schemeClr val="accent1"/>
            </a:solidFill>
          </a:ln>
        </p:spPr>
        <p:txBody>
          <a:bodyPr wrap="square">
            <a:spAutoFit/>
          </a:bodyPr>
          <a:lstStyle/>
          <a:p>
            <a:pPr algn="ctr"/>
            <a:r>
              <a:rPr lang="en-US" sz="900" dirty="0"/>
              <a:t>If I listen for Payment Accepted instead it has to know the Order details for later steps</a:t>
            </a:r>
          </a:p>
        </p:txBody>
      </p:sp>
      <p:cxnSp>
        <p:nvCxnSpPr>
          <p:cNvPr id="9" name="Straight Arrow Connector 8">
            <a:extLst>
              <a:ext uri="{FF2B5EF4-FFF2-40B4-BE49-F238E27FC236}">
                <a16:creationId xmlns:a16="http://schemas.microsoft.com/office/drawing/2014/main" id="{E94DA682-4A3D-08CF-F3BF-C7ECB75E283C}"/>
              </a:ext>
            </a:extLst>
          </p:cNvPr>
          <p:cNvCxnSpPr>
            <a:cxnSpLocks/>
            <a:stCxn id="4" idx="0"/>
          </p:cNvCxnSpPr>
          <p:nvPr/>
        </p:nvCxnSpPr>
        <p:spPr>
          <a:xfrm flipV="1">
            <a:off x="3520989" y="3878607"/>
            <a:ext cx="1559011" cy="104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B9C373-BCA9-51BA-1BE8-83E7943BADAD}"/>
              </a:ext>
            </a:extLst>
          </p:cNvPr>
          <p:cNvCxnSpPr>
            <a:cxnSpLocks/>
            <a:stCxn id="5" idx="0"/>
          </p:cNvCxnSpPr>
          <p:nvPr/>
        </p:nvCxnSpPr>
        <p:spPr>
          <a:xfrm flipH="1" flipV="1">
            <a:off x="7970627" y="3878608"/>
            <a:ext cx="334908" cy="115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9F397AF-A1C7-CC49-FA0D-081B22C3F44F}"/>
              </a:ext>
            </a:extLst>
          </p:cNvPr>
          <p:cNvSpPr/>
          <p:nvPr/>
        </p:nvSpPr>
        <p:spPr>
          <a:xfrm>
            <a:off x="7370352" y="1144326"/>
            <a:ext cx="1200550" cy="784830"/>
          </a:xfrm>
          <a:prstGeom prst="rect">
            <a:avLst/>
          </a:prstGeom>
          <a:ln w="12700">
            <a:solidFill>
              <a:schemeClr val="accent1"/>
            </a:solidFill>
          </a:ln>
        </p:spPr>
        <p:txBody>
          <a:bodyPr wrap="square">
            <a:spAutoFit/>
          </a:bodyPr>
          <a:lstStyle/>
          <a:p>
            <a:pPr algn="ctr"/>
            <a:r>
              <a:rPr lang="en-US" sz="900" dirty="0"/>
              <a:t>Can I fix this by just prioritizing for the most recent event in the chain as </a:t>
            </a:r>
            <a:r>
              <a:rPr lang="en-US" sz="900" i="1" dirty="0"/>
              <a:t>current state</a:t>
            </a:r>
            <a:r>
              <a:rPr lang="en-US" sz="900" dirty="0"/>
              <a:t>?</a:t>
            </a:r>
          </a:p>
        </p:txBody>
      </p:sp>
      <p:cxnSp>
        <p:nvCxnSpPr>
          <p:cNvPr id="16" name="Straight Arrow Connector 15">
            <a:extLst>
              <a:ext uri="{FF2B5EF4-FFF2-40B4-BE49-F238E27FC236}">
                <a16:creationId xmlns:a16="http://schemas.microsoft.com/office/drawing/2014/main" id="{947E10E9-3C9C-45A1-C565-0811F6D3365A}"/>
              </a:ext>
            </a:extLst>
          </p:cNvPr>
          <p:cNvCxnSpPr>
            <a:cxnSpLocks/>
            <a:stCxn id="15" idx="2"/>
          </p:cNvCxnSpPr>
          <p:nvPr/>
        </p:nvCxnSpPr>
        <p:spPr>
          <a:xfrm flipH="1">
            <a:off x="7562850" y="1929156"/>
            <a:ext cx="407777" cy="23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A4035EB-90AD-287B-31E5-5939DCEDB381}"/>
              </a:ext>
            </a:extLst>
          </p:cNvPr>
          <p:cNvSpPr/>
          <p:nvPr/>
        </p:nvSpPr>
        <p:spPr>
          <a:xfrm>
            <a:off x="3935757" y="1061858"/>
            <a:ext cx="1200550" cy="507831"/>
          </a:xfrm>
          <a:prstGeom prst="rect">
            <a:avLst/>
          </a:prstGeom>
          <a:ln w="12700">
            <a:solidFill>
              <a:schemeClr val="accent1"/>
            </a:solidFill>
          </a:ln>
        </p:spPr>
        <p:txBody>
          <a:bodyPr wrap="square">
            <a:spAutoFit/>
          </a:bodyPr>
          <a:lstStyle/>
          <a:p>
            <a:pPr algn="ctr"/>
            <a:r>
              <a:rPr lang="en-US" sz="900" dirty="0"/>
              <a:t>This is the </a:t>
            </a:r>
            <a:r>
              <a:rPr lang="en-US" sz="900" i="1" dirty="0"/>
              <a:t>current state – </a:t>
            </a:r>
            <a:r>
              <a:rPr lang="en-US" sz="900" dirty="0"/>
              <a:t>until I receive a</a:t>
            </a:r>
            <a:r>
              <a:rPr lang="en-US" sz="900" i="1" dirty="0"/>
              <a:t> new state.</a:t>
            </a:r>
            <a:endParaRPr lang="en-US" sz="900" dirty="0"/>
          </a:p>
        </p:txBody>
      </p:sp>
      <p:cxnSp>
        <p:nvCxnSpPr>
          <p:cNvPr id="19" name="Straight Arrow Connector 18">
            <a:extLst>
              <a:ext uri="{FF2B5EF4-FFF2-40B4-BE49-F238E27FC236}">
                <a16:creationId xmlns:a16="http://schemas.microsoft.com/office/drawing/2014/main" id="{2C885569-3C7D-8B0C-B767-FB76E89C9963}"/>
              </a:ext>
            </a:extLst>
          </p:cNvPr>
          <p:cNvCxnSpPr>
            <a:cxnSpLocks/>
            <a:stCxn id="18" idx="2"/>
          </p:cNvCxnSpPr>
          <p:nvPr/>
        </p:nvCxnSpPr>
        <p:spPr>
          <a:xfrm>
            <a:off x="4536032" y="1569689"/>
            <a:ext cx="753740" cy="595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12DCA6B-4A77-54D0-1E79-16A3FAE24FCD}"/>
              </a:ext>
            </a:extLst>
          </p:cNvPr>
          <p:cNvSpPr/>
          <p:nvPr/>
        </p:nvSpPr>
        <p:spPr>
          <a:xfrm>
            <a:off x="5576322" y="1120250"/>
            <a:ext cx="1200550" cy="507831"/>
          </a:xfrm>
          <a:prstGeom prst="rect">
            <a:avLst/>
          </a:prstGeom>
          <a:ln w="12700">
            <a:solidFill>
              <a:schemeClr val="accent1"/>
            </a:solidFill>
          </a:ln>
        </p:spPr>
        <p:txBody>
          <a:bodyPr wrap="square">
            <a:spAutoFit/>
          </a:bodyPr>
          <a:lstStyle/>
          <a:p>
            <a:pPr algn="ctr"/>
            <a:r>
              <a:rPr lang="en-US" sz="900" dirty="0"/>
              <a:t>My event must accumulate </a:t>
            </a:r>
            <a:r>
              <a:rPr lang="en-US" sz="900" i="1" dirty="0"/>
              <a:t>state – </a:t>
            </a:r>
            <a:r>
              <a:rPr lang="en-US" sz="900" dirty="0"/>
              <a:t>for all later branches</a:t>
            </a:r>
            <a:r>
              <a:rPr lang="en-US" sz="900" i="1" dirty="0"/>
              <a:t>.</a:t>
            </a:r>
            <a:endParaRPr lang="en-US" sz="900" dirty="0"/>
          </a:p>
        </p:txBody>
      </p:sp>
      <p:cxnSp>
        <p:nvCxnSpPr>
          <p:cNvPr id="22" name="Straight Arrow Connector 21">
            <a:extLst>
              <a:ext uri="{FF2B5EF4-FFF2-40B4-BE49-F238E27FC236}">
                <a16:creationId xmlns:a16="http://schemas.microsoft.com/office/drawing/2014/main" id="{83A505AE-DEBF-57EB-89C9-8AC4257CB21D}"/>
              </a:ext>
            </a:extLst>
          </p:cNvPr>
          <p:cNvCxnSpPr>
            <a:cxnSpLocks/>
            <a:stCxn id="21" idx="2"/>
          </p:cNvCxnSpPr>
          <p:nvPr/>
        </p:nvCxnSpPr>
        <p:spPr>
          <a:xfrm flipH="1">
            <a:off x="5378451" y="1628081"/>
            <a:ext cx="798146"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3901952-62EC-76A8-12FF-C98E5E05C84B}"/>
              </a:ext>
            </a:extLst>
          </p:cNvPr>
          <p:cNvCxnSpPr>
            <a:cxnSpLocks/>
            <a:stCxn id="21" idx="2"/>
          </p:cNvCxnSpPr>
          <p:nvPr/>
        </p:nvCxnSpPr>
        <p:spPr>
          <a:xfrm>
            <a:off x="6176597" y="1628081"/>
            <a:ext cx="1386253" cy="53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9463663-D9A5-7268-9646-0EB21D104CC8}"/>
              </a:ext>
            </a:extLst>
          </p:cNvPr>
          <p:cNvSpPr txBox="1"/>
          <p:nvPr/>
        </p:nvSpPr>
        <p:spPr>
          <a:xfrm>
            <a:off x="4476952" y="4919182"/>
            <a:ext cx="1381193" cy="646331"/>
          </a:xfrm>
          <a:prstGeom prst="rect">
            <a:avLst/>
          </a:prstGeom>
          <a:noFill/>
          <a:ln w="12700">
            <a:solidFill>
              <a:schemeClr val="accent1"/>
            </a:solidFill>
          </a:ln>
        </p:spPr>
        <p:txBody>
          <a:bodyPr wrap="square" rtlCol="0">
            <a:spAutoFit/>
          </a:bodyPr>
          <a:lstStyle/>
          <a:p>
            <a:pPr algn="ctr"/>
            <a:r>
              <a:rPr lang="en-US" sz="900" dirty="0"/>
              <a:t>Everybody has the details in a lookup, to avoid passing them along the chain</a:t>
            </a:r>
          </a:p>
        </p:txBody>
      </p:sp>
      <p:sp>
        <p:nvSpPr>
          <p:cNvPr id="32" name="TextBox 31">
            <a:extLst>
              <a:ext uri="{FF2B5EF4-FFF2-40B4-BE49-F238E27FC236}">
                <a16:creationId xmlns:a16="http://schemas.microsoft.com/office/drawing/2014/main" id="{4558D4AB-D581-733A-8786-B89C2B226D18}"/>
              </a:ext>
            </a:extLst>
          </p:cNvPr>
          <p:cNvSpPr txBox="1"/>
          <p:nvPr/>
        </p:nvSpPr>
        <p:spPr>
          <a:xfrm>
            <a:off x="6007276" y="4919181"/>
            <a:ext cx="1381193" cy="507831"/>
          </a:xfrm>
          <a:prstGeom prst="rect">
            <a:avLst/>
          </a:prstGeom>
          <a:noFill/>
          <a:ln w="12700">
            <a:solidFill>
              <a:schemeClr val="accent1"/>
            </a:solidFill>
          </a:ln>
        </p:spPr>
        <p:txBody>
          <a:bodyPr wrap="square" rtlCol="0">
            <a:spAutoFit/>
          </a:bodyPr>
          <a:lstStyle/>
          <a:p>
            <a:pPr algn="ctr"/>
            <a:r>
              <a:rPr lang="en-US" sz="900" dirty="0"/>
              <a:t>But this misunderstands a lookup, whose data has a different scope.</a:t>
            </a:r>
          </a:p>
        </p:txBody>
      </p:sp>
      <p:cxnSp>
        <p:nvCxnSpPr>
          <p:cNvPr id="33" name="Straight Arrow Connector 32">
            <a:extLst>
              <a:ext uri="{FF2B5EF4-FFF2-40B4-BE49-F238E27FC236}">
                <a16:creationId xmlns:a16="http://schemas.microsoft.com/office/drawing/2014/main" id="{57504E97-B601-7C27-AECB-16E01B639AE0}"/>
              </a:ext>
            </a:extLst>
          </p:cNvPr>
          <p:cNvCxnSpPr>
            <a:cxnSpLocks/>
          </p:cNvCxnSpPr>
          <p:nvPr/>
        </p:nvCxnSpPr>
        <p:spPr>
          <a:xfrm flipV="1">
            <a:off x="5167548" y="3878606"/>
            <a:ext cx="0"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B428B9-D630-F6BE-4527-3E6BB74DBD4A}"/>
              </a:ext>
            </a:extLst>
          </p:cNvPr>
          <p:cNvCxnSpPr>
            <a:cxnSpLocks/>
            <a:stCxn id="32" idx="0"/>
          </p:cNvCxnSpPr>
          <p:nvPr/>
        </p:nvCxnSpPr>
        <p:spPr>
          <a:xfrm flipH="1" flipV="1">
            <a:off x="5224051" y="3878607"/>
            <a:ext cx="1473822" cy="10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58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18" grpId="0" animBg="1"/>
      <p:bldP spid="21" grpId="0" animBg="1"/>
      <p:bldP spid="29" grpId="0" animBg="1"/>
      <p:bldP spid="3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7B2EFC-461E-54A7-D184-674EB6201379}"/>
              </a:ext>
            </a:extLst>
          </p:cNvPr>
          <p:cNvPicPr>
            <a:picLocks noChangeAspect="1"/>
          </p:cNvPicPr>
          <p:nvPr/>
        </p:nvPicPr>
        <p:blipFill>
          <a:blip r:embed="rId3"/>
          <a:stretch>
            <a:fillRect/>
          </a:stretch>
        </p:blipFill>
        <p:spPr>
          <a:xfrm>
            <a:off x="714575" y="1967480"/>
            <a:ext cx="8079332" cy="3049335"/>
          </a:xfrm>
          <a:prstGeom prst="rect">
            <a:avLst/>
          </a:prstGeom>
        </p:spPr>
      </p:pic>
      <p:sp>
        <p:nvSpPr>
          <p:cNvPr id="5" name="Rectangle 4">
            <a:extLst>
              <a:ext uri="{FF2B5EF4-FFF2-40B4-BE49-F238E27FC236}">
                <a16:creationId xmlns:a16="http://schemas.microsoft.com/office/drawing/2014/main" id="{FEFA0B63-1079-E298-11C2-E43A8E219573}"/>
              </a:ext>
            </a:extLst>
          </p:cNvPr>
          <p:cNvSpPr/>
          <p:nvPr/>
        </p:nvSpPr>
        <p:spPr>
          <a:xfrm>
            <a:off x="2551105" y="1142564"/>
            <a:ext cx="1510679" cy="507831"/>
          </a:xfrm>
          <a:prstGeom prst="rect">
            <a:avLst/>
          </a:prstGeom>
          <a:ln w="12700">
            <a:solidFill>
              <a:schemeClr val="accent1"/>
            </a:solidFill>
          </a:ln>
        </p:spPr>
        <p:txBody>
          <a:bodyPr wrap="square">
            <a:spAutoFit/>
          </a:bodyPr>
          <a:lstStyle/>
          <a:p>
            <a:pPr algn="ctr"/>
            <a:r>
              <a:rPr lang="en-US" sz="900" dirty="0"/>
              <a:t>By separating the Command and the Event I clarify expectations and timing.</a:t>
            </a:r>
          </a:p>
        </p:txBody>
      </p:sp>
      <p:cxnSp>
        <p:nvCxnSpPr>
          <p:cNvPr id="8" name="Straight Arrow Connector 7">
            <a:extLst>
              <a:ext uri="{FF2B5EF4-FFF2-40B4-BE49-F238E27FC236}">
                <a16:creationId xmlns:a16="http://schemas.microsoft.com/office/drawing/2014/main" id="{4906CF10-9497-7876-BF6D-A88C37A54E85}"/>
              </a:ext>
            </a:extLst>
          </p:cNvPr>
          <p:cNvCxnSpPr>
            <a:cxnSpLocks/>
            <a:stCxn id="5" idx="2"/>
          </p:cNvCxnSpPr>
          <p:nvPr/>
        </p:nvCxnSpPr>
        <p:spPr>
          <a:xfrm flipH="1">
            <a:off x="3041650" y="1650395"/>
            <a:ext cx="264795" cy="68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C3510DF-746C-BBA4-5536-1387B45620B8}"/>
              </a:ext>
            </a:extLst>
          </p:cNvPr>
          <p:cNvCxnSpPr>
            <a:cxnSpLocks/>
            <a:stCxn id="5" idx="2"/>
          </p:cNvCxnSpPr>
          <p:nvPr/>
        </p:nvCxnSpPr>
        <p:spPr>
          <a:xfrm>
            <a:off x="3306445" y="1650395"/>
            <a:ext cx="2002155" cy="10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B8BD13D-B1C1-22FF-34CD-7226CB880693}"/>
              </a:ext>
            </a:extLst>
          </p:cNvPr>
          <p:cNvSpPr/>
          <p:nvPr/>
        </p:nvSpPr>
        <p:spPr>
          <a:xfrm>
            <a:off x="4919655" y="1070274"/>
            <a:ext cx="1510679" cy="369332"/>
          </a:xfrm>
          <a:prstGeom prst="rect">
            <a:avLst/>
          </a:prstGeom>
          <a:ln w="12700">
            <a:solidFill>
              <a:schemeClr val="accent1"/>
            </a:solidFill>
          </a:ln>
        </p:spPr>
        <p:txBody>
          <a:bodyPr wrap="square">
            <a:spAutoFit/>
          </a:bodyPr>
          <a:lstStyle/>
          <a:p>
            <a:pPr algn="ctr"/>
            <a:r>
              <a:rPr lang="en-US" sz="900" dirty="0"/>
              <a:t>I expect you to carry out this Command.</a:t>
            </a:r>
          </a:p>
        </p:txBody>
      </p:sp>
      <p:cxnSp>
        <p:nvCxnSpPr>
          <p:cNvPr id="12" name="Straight Arrow Connector 11">
            <a:extLst>
              <a:ext uri="{FF2B5EF4-FFF2-40B4-BE49-F238E27FC236}">
                <a16:creationId xmlns:a16="http://schemas.microsoft.com/office/drawing/2014/main" id="{591B859C-03A6-AD02-43EE-29C5F840B065}"/>
              </a:ext>
            </a:extLst>
          </p:cNvPr>
          <p:cNvCxnSpPr>
            <a:cxnSpLocks/>
            <a:stCxn id="11" idx="2"/>
          </p:cNvCxnSpPr>
          <p:nvPr/>
        </p:nvCxnSpPr>
        <p:spPr>
          <a:xfrm flipH="1">
            <a:off x="5372101" y="1439606"/>
            <a:ext cx="302894" cy="89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CCCF95-54B1-84D0-95B7-DAB31F322E5F}"/>
              </a:ext>
            </a:extLst>
          </p:cNvPr>
          <p:cNvSpPr/>
          <p:nvPr/>
        </p:nvSpPr>
        <p:spPr>
          <a:xfrm>
            <a:off x="6653652" y="1345753"/>
            <a:ext cx="1510679" cy="646331"/>
          </a:xfrm>
          <a:prstGeom prst="rect">
            <a:avLst/>
          </a:prstGeom>
          <a:ln w="12700">
            <a:solidFill>
              <a:schemeClr val="accent1"/>
            </a:solidFill>
          </a:ln>
        </p:spPr>
        <p:txBody>
          <a:bodyPr wrap="square">
            <a:spAutoFit/>
          </a:bodyPr>
          <a:lstStyle/>
          <a:p>
            <a:pPr algn="ctr"/>
            <a:r>
              <a:rPr lang="en-US" sz="900" dirty="0"/>
              <a:t>When the Command has been completed, I will raise an Event as a reply or for interested subscribers.</a:t>
            </a:r>
          </a:p>
        </p:txBody>
      </p:sp>
      <p:cxnSp>
        <p:nvCxnSpPr>
          <p:cNvPr id="16" name="Straight Arrow Connector 15">
            <a:extLst>
              <a:ext uri="{FF2B5EF4-FFF2-40B4-BE49-F238E27FC236}">
                <a16:creationId xmlns:a16="http://schemas.microsoft.com/office/drawing/2014/main" id="{81C8A338-8018-EF4A-85EE-F0E121DD2297}"/>
              </a:ext>
            </a:extLst>
          </p:cNvPr>
          <p:cNvCxnSpPr>
            <a:cxnSpLocks/>
            <a:stCxn id="15" idx="1"/>
          </p:cNvCxnSpPr>
          <p:nvPr/>
        </p:nvCxnSpPr>
        <p:spPr>
          <a:xfrm flipH="1">
            <a:off x="5469039" y="1668919"/>
            <a:ext cx="1184613" cy="1061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486D88-BCBC-16E5-5B40-06179888DF84}"/>
              </a:ext>
            </a:extLst>
          </p:cNvPr>
          <p:cNvCxnSpPr>
            <a:cxnSpLocks/>
            <a:stCxn id="15" idx="2"/>
          </p:cNvCxnSpPr>
          <p:nvPr/>
        </p:nvCxnSpPr>
        <p:spPr>
          <a:xfrm>
            <a:off x="7408992" y="1992084"/>
            <a:ext cx="108832" cy="71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29CDBFA-D039-AE31-D423-93EB903284E9}"/>
              </a:ext>
            </a:extLst>
          </p:cNvPr>
          <p:cNvSpPr/>
          <p:nvPr/>
        </p:nvSpPr>
        <p:spPr>
          <a:xfrm>
            <a:off x="2192773" y="5252481"/>
            <a:ext cx="1510679" cy="369332"/>
          </a:xfrm>
          <a:prstGeom prst="rect">
            <a:avLst/>
          </a:prstGeom>
          <a:ln w="12700">
            <a:solidFill>
              <a:schemeClr val="accent1"/>
            </a:solidFill>
          </a:ln>
        </p:spPr>
        <p:txBody>
          <a:bodyPr wrap="square">
            <a:spAutoFit/>
          </a:bodyPr>
          <a:lstStyle/>
          <a:p>
            <a:pPr algn="ctr"/>
            <a:r>
              <a:rPr lang="en-US" sz="900" dirty="0"/>
              <a:t>A Command – check out my order.</a:t>
            </a:r>
          </a:p>
        </p:txBody>
      </p:sp>
      <p:cxnSp>
        <p:nvCxnSpPr>
          <p:cNvPr id="23" name="Straight Arrow Connector 22">
            <a:extLst>
              <a:ext uri="{FF2B5EF4-FFF2-40B4-BE49-F238E27FC236}">
                <a16:creationId xmlns:a16="http://schemas.microsoft.com/office/drawing/2014/main" id="{A48F589E-5823-2829-1AF6-37C0A7C3CC76}"/>
              </a:ext>
            </a:extLst>
          </p:cNvPr>
          <p:cNvCxnSpPr>
            <a:cxnSpLocks/>
            <a:stCxn id="22" idx="0"/>
          </p:cNvCxnSpPr>
          <p:nvPr/>
        </p:nvCxnSpPr>
        <p:spPr>
          <a:xfrm flipV="1">
            <a:off x="2948113" y="3873501"/>
            <a:ext cx="93537" cy="137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56B2350-FD2A-AB2F-7C40-D6C07C7EEE79}"/>
              </a:ext>
            </a:extLst>
          </p:cNvPr>
          <p:cNvSpPr/>
          <p:nvPr/>
        </p:nvSpPr>
        <p:spPr>
          <a:xfrm>
            <a:off x="3950415" y="5153793"/>
            <a:ext cx="1510679" cy="369332"/>
          </a:xfrm>
          <a:prstGeom prst="rect">
            <a:avLst/>
          </a:prstGeom>
          <a:ln w="12700">
            <a:solidFill>
              <a:schemeClr val="accent1"/>
            </a:solidFill>
          </a:ln>
        </p:spPr>
        <p:txBody>
          <a:bodyPr wrap="square">
            <a:spAutoFit/>
          </a:bodyPr>
          <a:lstStyle/>
          <a:p>
            <a:pPr algn="ctr"/>
            <a:r>
              <a:rPr lang="en-US" sz="900" dirty="0"/>
              <a:t>A Command – take the payment.</a:t>
            </a:r>
          </a:p>
        </p:txBody>
      </p:sp>
      <p:cxnSp>
        <p:nvCxnSpPr>
          <p:cNvPr id="28" name="Straight Arrow Connector 27">
            <a:extLst>
              <a:ext uri="{FF2B5EF4-FFF2-40B4-BE49-F238E27FC236}">
                <a16:creationId xmlns:a16="http://schemas.microsoft.com/office/drawing/2014/main" id="{A733F039-15DC-90AF-8EB0-269A240450A6}"/>
              </a:ext>
            </a:extLst>
          </p:cNvPr>
          <p:cNvCxnSpPr>
            <a:cxnSpLocks/>
            <a:stCxn id="27" idx="0"/>
          </p:cNvCxnSpPr>
          <p:nvPr/>
        </p:nvCxnSpPr>
        <p:spPr>
          <a:xfrm flipV="1">
            <a:off x="4705755" y="3873501"/>
            <a:ext cx="666346" cy="1280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C56D1C1-6744-4572-12E4-68AA35088871}"/>
              </a:ext>
            </a:extLst>
          </p:cNvPr>
          <p:cNvSpPr/>
          <p:nvPr/>
        </p:nvSpPr>
        <p:spPr>
          <a:xfrm>
            <a:off x="7408991" y="5045358"/>
            <a:ext cx="1510679" cy="646331"/>
          </a:xfrm>
          <a:prstGeom prst="rect">
            <a:avLst/>
          </a:prstGeom>
          <a:ln w="12700">
            <a:solidFill>
              <a:schemeClr val="accent1"/>
            </a:solidFill>
          </a:ln>
        </p:spPr>
        <p:txBody>
          <a:bodyPr wrap="square">
            <a:spAutoFit/>
          </a:bodyPr>
          <a:lstStyle/>
          <a:p>
            <a:pPr algn="ctr"/>
            <a:r>
              <a:rPr lang="en-US" sz="900" dirty="0"/>
              <a:t>An Event – a reply, was the payment taken. Will have a correlation id for the </a:t>
            </a:r>
            <a:r>
              <a:rPr lang="en-US" sz="900" i="1" dirty="0"/>
              <a:t>Take Payment</a:t>
            </a:r>
            <a:r>
              <a:rPr lang="en-US" sz="900" dirty="0"/>
              <a:t> Command.</a:t>
            </a:r>
          </a:p>
        </p:txBody>
      </p:sp>
      <p:cxnSp>
        <p:nvCxnSpPr>
          <p:cNvPr id="32" name="Straight Arrow Connector 31">
            <a:extLst>
              <a:ext uri="{FF2B5EF4-FFF2-40B4-BE49-F238E27FC236}">
                <a16:creationId xmlns:a16="http://schemas.microsoft.com/office/drawing/2014/main" id="{8E5AB01D-47CE-439B-8F21-7B86736F7FAF}"/>
              </a:ext>
            </a:extLst>
          </p:cNvPr>
          <p:cNvCxnSpPr>
            <a:cxnSpLocks/>
            <a:stCxn id="31" idx="0"/>
          </p:cNvCxnSpPr>
          <p:nvPr/>
        </p:nvCxnSpPr>
        <p:spPr>
          <a:xfrm flipH="1" flipV="1">
            <a:off x="7517823" y="4356100"/>
            <a:ext cx="646508" cy="68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978921C-913A-D335-ED1E-028A94E9B6A9}"/>
              </a:ext>
            </a:extLst>
          </p:cNvPr>
          <p:cNvSpPr/>
          <p:nvPr/>
        </p:nvSpPr>
        <p:spPr>
          <a:xfrm>
            <a:off x="5614519" y="5268353"/>
            <a:ext cx="1510679" cy="369332"/>
          </a:xfrm>
          <a:prstGeom prst="rect">
            <a:avLst/>
          </a:prstGeom>
          <a:ln w="12700">
            <a:solidFill>
              <a:schemeClr val="accent1"/>
            </a:solidFill>
          </a:ln>
        </p:spPr>
        <p:txBody>
          <a:bodyPr wrap="square">
            <a:spAutoFit/>
          </a:bodyPr>
          <a:lstStyle/>
          <a:p>
            <a:pPr algn="ctr"/>
            <a:r>
              <a:rPr lang="en-US" sz="900" dirty="0"/>
              <a:t>An Event – these steps were completed – for subscribers.</a:t>
            </a:r>
          </a:p>
        </p:txBody>
      </p:sp>
      <p:cxnSp>
        <p:nvCxnSpPr>
          <p:cNvPr id="38" name="Straight Arrow Connector 37">
            <a:extLst>
              <a:ext uri="{FF2B5EF4-FFF2-40B4-BE49-F238E27FC236}">
                <a16:creationId xmlns:a16="http://schemas.microsoft.com/office/drawing/2014/main" id="{99758ADF-DC57-0170-30C6-874248B21C50}"/>
              </a:ext>
            </a:extLst>
          </p:cNvPr>
          <p:cNvCxnSpPr>
            <a:cxnSpLocks/>
            <a:stCxn id="35" idx="0"/>
          </p:cNvCxnSpPr>
          <p:nvPr/>
        </p:nvCxnSpPr>
        <p:spPr>
          <a:xfrm flipH="1" flipV="1">
            <a:off x="5486400" y="3987801"/>
            <a:ext cx="883459" cy="128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AF754FF-FB98-134A-55A7-3886E727A3BB}"/>
              </a:ext>
            </a:extLst>
          </p:cNvPr>
          <p:cNvSpPr/>
          <p:nvPr/>
        </p:nvSpPr>
        <p:spPr>
          <a:xfrm>
            <a:off x="5523547" y="4600556"/>
            <a:ext cx="187042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solidFill>
          </a:ln>
        </p:spPr>
        <p:txBody>
          <a:bodyPr wrap="square">
            <a:spAutoFit/>
          </a:bodyPr>
          <a:lstStyle/>
          <a:p>
            <a:pPr algn="ctr"/>
            <a:r>
              <a:rPr lang="en-US" sz="900" dirty="0"/>
              <a:t>Another Command might now move on the workflow. Process Purchases </a:t>
            </a:r>
            <a:r>
              <a:rPr lang="en-US" sz="900" i="1" dirty="0"/>
              <a:t>orchestrates</a:t>
            </a:r>
            <a:r>
              <a:rPr lang="en-US" sz="900" dirty="0"/>
              <a:t> the Payment steps</a:t>
            </a:r>
          </a:p>
        </p:txBody>
      </p:sp>
      <p:cxnSp>
        <p:nvCxnSpPr>
          <p:cNvPr id="41" name="Straight Arrow Connector 40">
            <a:extLst>
              <a:ext uri="{FF2B5EF4-FFF2-40B4-BE49-F238E27FC236}">
                <a16:creationId xmlns:a16="http://schemas.microsoft.com/office/drawing/2014/main" id="{BCC5C105-AED7-D58A-1717-D7989F68203B}"/>
              </a:ext>
            </a:extLst>
          </p:cNvPr>
          <p:cNvCxnSpPr>
            <a:cxnSpLocks/>
          </p:cNvCxnSpPr>
          <p:nvPr/>
        </p:nvCxnSpPr>
        <p:spPr>
          <a:xfrm flipH="1" flipV="1">
            <a:off x="4572000" y="3805012"/>
            <a:ext cx="941335" cy="103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5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5" grpId="0" animBg="1"/>
      <p:bldP spid="22" grpId="0" animBg="1"/>
      <p:bldP spid="27" grpId="0" animBg="1"/>
      <p:bldP spid="31" grpId="0" animBg="1"/>
      <p:bldP spid="35"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7</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3013391" y="4689114"/>
            <a:ext cx="5565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After Clemens Vasters: https://skillsmatter.com/skillscasts/10191-keynote-events-data-points-jobs-and-commands-the-rise-of-messaging</a:t>
            </a:r>
            <a:endParaRPr sz="70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Discrete</a:t>
            </a:r>
            <a:endParaRPr sz="800"/>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3013391" y="4944089"/>
            <a:ext cx="5565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See also: https://en.wikipedia.org/wiki/Discrete_time_and_continuous_time</a:t>
            </a:r>
            <a:endParaRPr sz="70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Continuous</a:t>
            </a:r>
            <a:endParaRPr sz="80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521970"/>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Independent</a:t>
            </a:r>
            <a:endParaRPr sz="80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519045"/>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Sequential</a:t>
            </a:r>
            <a:endParaRPr sz="80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3953983"/>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Immediately Actionable</a:t>
            </a:r>
            <a:endParaRPr sz="80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3953983"/>
            <a:ext cx="1274400" cy="307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800"/>
              <a:t>Report Condition</a:t>
            </a:r>
            <a:endParaRPr sz="800"/>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a:t>Event Types</a:t>
            </a:r>
          </a:p>
        </p:txBody>
      </p:sp>
    </p:spTree>
    <p:extLst>
      <p:ext uri="{BB962C8B-B14F-4D97-AF65-F5344CB8AC3E}">
        <p14:creationId xmlns:p14="http://schemas.microsoft.com/office/powerpoint/2010/main" val="725981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70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Event carried state transfer</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solidFill>
                  <a:schemeClr val="tx1">
                    <a:lumMod val="50000"/>
                    <a:lumOff val="50000"/>
                  </a:schemeClr>
                </a:solidFill>
              </a:rPr>
              <a:t>Reference Data/Forward Cache/Data Pump/View/Projection</a:t>
            </a:r>
          </a:p>
        </p:txBody>
      </p:sp>
    </p:spTree>
    <p:extLst>
      <p:ext uri="{BB962C8B-B14F-4D97-AF65-F5344CB8AC3E}">
        <p14:creationId xmlns:p14="http://schemas.microsoft.com/office/powerpoint/2010/main" val="2206907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2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9A433B-C6C2-BA4E-9EC7-8A5067627CA8}"/>
              </a:ext>
            </a:extLst>
          </p:cNvPr>
          <p:cNvSpPr>
            <a:spLocks noGrp="1"/>
          </p:cNvSpPr>
          <p:nvPr>
            <p:ph type="sldNum" sz="quarter" idx="12"/>
          </p:nvPr>
        </p:nvSpPr>
        <p:spPr/>
        <p:txBody>
          <a:bodyPr/>
          <a:lstStyle/>
          <a:p>
            <a:fld id="{867D4A06-35AE-BD4A-84A9-613A26F3D41D}" type="slidenum">
              <a:rPr lang="en-US" smtClean="0"/>
              <a:pPr/>
              <a:t>72</a:t>
            </a:fld>
            <a:endParaRPr lang="en-US"/>
          </a:p>
        </p:txBody>
      </p:sp>
      <p:pic>
        <p:nvPicPr>
          <p:cNvPr id="3" name="Picture 2">
            <a:extLst>
              <a:ext uri="{FF2B5EF4-FFF2-40B4-BE49-F238E27FC236}">
                <a16:creationId xmlns:a16="http://schemas.microsoft.com/office/drawing/2014/main" id="{2298C735-BD7C-1D4F-ADCA-1DB99DA83479}"/>
              </a:ext>
            </a:extLst>
          </p:cNvPr>
          <p:cNvPicPr>
            <a:picLocks noChangeAspect="1"/>
          </p:cNvPicPr>
          <p:nvPr/>
        </p:nvPicPr>
        <p:blipFill>
          <a:blip r:embed="rId2"/>
          <a:stretch>
            <a:fillRect/>
          </a:stretch>
        </p:blipFill>
        <p:spPr>
          <a:xfrm>
            <a:off x="1303058" y="1361703"/>
            <a:ext cx="6233679" cy="4462060"/>
          </a:xfrm>
          <a:prstGeom prst="rect">
            <a:avLst/>
          </a:prstGeom>
        </p:spPr>
      </p:pic>
    </p:spTree>
    <p:extLst>
      <p:ext uri="{BB962C8B-B14F-4D97-AF65-F5344CB8AC3E}">
        <p14:creationId xmlns:p14="http://schemas.microsoft.com/office/powerpoint/2010/main" val="1229928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7"/>
          <p:cNvPicPr preferRelativeResize="0"/>
          <p:nvPr/>
        </p:nvPicPr>
        <p:blipFill>
          <a:blip r:embed="rId3">
            <a:alphaModFix/>
          </a:blip>
          <a:stretch>
            <a:fillRect/>
          </a:stretch>
        </p:blipFill>
        <p:spPr>
          <a:xfrm>
            <a:off x="343645" y="971551"/>
            <a:ext cx="4346428" cy="4914899"/>
          </a:xfrm>
          <a:prstGeom prst="rect">
            <a:avLst/>
          </a:prstGeom>
          <a:noFill/>
          <a:ln>
            <a:noFill/>
          </a:ln>
        </p:spPr>
      </p:pic>
      <p:sp>
        <p:nvSpPr>
          <p:cNvPr id="118" name="Google Shape;118;p17"/>
          <p:cNvSpPr/>
          <p:nvPr/>
        </p:nvSpPr>
        <p:spPr>
          <a:xfrm>
            <a:off x="4852362" y="2407981"/>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Boundaries are Explicit.</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communicates with collaborators via an API</a:t>
            </a:r>
            <a:endParaRPr sz="900">
              <a:solidFill>
                <a:schemeClr val="dk1"/>
              </a:solidFill>
              <a:latin typeface="Calibri"/>
              <a:ea typeface="Calibri"/>
              <a:cs typeface="Calibri"/>
              <a:sym typeface="Calibri"/>
            </a:endParaRPr>
          </a:p>
        </p:txBody>
      </p:sp>
      <p:cxnSp>
        <p:nvCxnSpPr>
          <p:cNvPr id="119" name="Google Shape;119;p17"/>
          <p:cNvCxnSpPr>
            <a:stCxn id="118" idx="1"/>
          </p:cNvCxnSpPr>
          <p:nvPr/>
        </p:nvCxnSpPr>
        <p:spPr>
          <a:xfrm flipH="1">
            <a:off x="4076337" y="2650306"/>
            <a:ext cx="776025" cy="36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0" name="Google Shape;120;p17"/>
          <p:cNvCxnSpPr>
            <a:stCxn id="118" idx="1"/>
          </p:cNvCxnSpPr>
          <p:nvPr/>
        </p:nvCxnSpPr>
        <p:spPr>
          <a:xfrm flipH="1">
            <a:off x="4527012" y="2650306"/>
            <a:ext cx="325350" cy="116842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1" name="Google Shape;121;p17"/>
          <p:cNvCxnSpPr>
            <a:stCxn id="118" idx="1"/>
          </p:cNvCxnSpPr>
          <p:nvPr/>
        </p:nvCxnSpPr>
        <p:spPr>
          <a:xfrm flipH="1">
            <a:off x="2537112" y="2650306"/>
            <a:ext cx="2315250" cy="1002150"/>
          </a:xfrm>
          <a:prstGeom prst="straightConnector1">
            <a:avLst/>
          </a:prstGeom>
          <a:noFill/>
          <a:ln w="9525" cap="flat" cmpd="sng">
            <a:solidFill>
              <a:schemeClr val="accent1"/>
            </a:solidFill>
            <a:prstDash val="solid"/>
            <a:miter lim="800000"/>
            <a:headEnd type="none" w="sm" len="sm"/>
            <a:tailEnd type="triangle" w="med" len="med"/>
          </a:ln>
        </p:spPr>
      </p:cxnSp>
      <p:sp>
        <p:nvSpPr>
          <p:cNvPr id="122" name="Google Shape;122;p17"/>
          <p:cNvSpPr/>
          <p:nvPr/>
        </p:nvSpPr>
        <p:spPr>
          <a:xfrm>
            <a:off x="5674589" y="3675356"/>
            <a:ext cx="1603575" cy="9801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Services are Autonomous.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is </a:t>
            </a:r>
            <a:r>
              <a:rPr lang="en-US" sz="900" i="1">
                <a:solidFill>
                  <a:schemeClr val="dk1"/>
                </a:solidFill>
                <a:latin typeface="Calibri"/>
                <a:ea typeface="Calibri"/>
                <a:cs typeface="Calibri"/>
                <a:sym typeface="Calibri"/>
              </a:rPr>
              <a:t>independently deployable</a:t>
            </a:r>
            <a:r>
              <a:rPr lang="en-US" sz="900">
                <a:solidFill>
                  <a:schemeClr val="dk1"/>
                </a:solidFill>
                <a:latin typeface="Calibri"/>
                <a:ea typeface="Calibri"/>
                <a:cs typeface="Calibri"/>
                <a:sym typeface="Calibri"/>
              </a:rPr>
              <a:t>. It’s implementation details are private: database, data structure and algorithms etc.</a:t>
            </a:r>
            <a:endParaRPr sz="900">
              <a:solidFill>
                <a:schemeClr val="dk1"/>
              </a:solidFill>
              <a:latin typeface="Calibri"/>
              <a:ea typeface="Calibri"/>
              <a:cs typeface="Calibri"/>
              <a:sym typeface="Calibri"/>
            </a:endParaRPr>
          </a:p>
        </p:txBody>
      </p:sp>
      <p:cxnSp>
        <p:nvCxnSpPr>
          <p:cNvPr id="123" name="Google Shape;123;p17"/>
          <p:cNvCxnSpPr>
            <a:stCxn id="122" idx="1"/>
          </p:cNvCxnSpPr>
          <p:nvPr/>
        </p:nvCxnSpPr>
        <p:spPr>
          <a:xfrm flipH="1">
            <a:off x="3561614" y="4165406"/>
            <a:ext cx="2112975" cy="1977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24" name="Google Shape;124;p17"/>
          <p:cNvCxnSpPr>
            <a:stCxn id="122" idx="1"/>
          </p:cNvCxnSpPr>
          <p:nvPr/>
        </p:nvCxnSpPr>
        <p:spPr>
          <a:xfrm rot="10800000">
            <a:off x="3448889" y="3698081"/>
            <a:ext cx="2225700" cy="467325"/>
          </a:xfrm>
          <a:prstGeom prst="straightConnector1">
            <a:avLst/>
          </a:prstGeom>
          <a:noFill/>
          <a:ln w="9525" cap="flat" cmpd="sng">
            <a:solidFill>
              <a:schemeClr val="accent1"/>
            </a:solidFill>
            <a:prstDash val="solid"/>
            <a:miter lim="800000"/>
            <a:headEnd type="none" w="sm" len="sm"/>
            <a:tailEnd type="triangle" w="med" len="med"/>
          </a:ln>
        </p:spPr>
      </p:cxnSp>
      <p:sp>
        <p:nvSpPr>
          <p:cNvPr id="125" name="Google Shape;125;p17"/>
          <p:cNvSpPr/>
          <p:nvPr/>
        </p:nvSpPr>
        <p:spPr>
          <a:xfrm>
            <a:off x="6843726" y="2559833"/>
            <a:ext cx="1651725" cy="9103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Share Schema Not Type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Assume that collaborators may be on different stacks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Describe your schema</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Reloy on a stacks tooling to gen. code from schema</a:t>
            </a:r>
            <a:endParaRPr sz="900">
              <a:solidFill>
                <a:schemeClr val="dk1"/>
              </a:solidFill>
              <a:latin typeface="Calibri"/>
              <a:ea typeface="Calibri"/>
              <a:cs typeface="Calibri"/>
              <a:sym typeface="Calibri"/>
            </a:endParaRPr>
          </a:p>
        </p:txBody>
      </p:sp>
      <p:cxnSp>
        <p:nvCxnSpPr>
          <p:cNvPr id="126" name="Google Shape;126;p17"/>
          <p:cNvCxnSpPr>
            <a:stCxn id="125" idx="1"/>
          </p:cNvCxnSpPr>
          <p:nvPr/>
        </p:nvCxnSpPr>
        <p:spPr>
          <a:xfrm flipH="1">
            <a:off x="4752126" y="3015008"/>
            <a:ext cx="2091600" cy="850275"/>
          </a:xfrm>
          <a:prstGeom prst="straightConnector1">
            <a:avLst/>
          </a:prstGeom>
          <a:noFill/>
          <a:ln w="9525" cap="flat" cmpd="sng">
            <a:solidFill>
              <a:schemeClr val="accent1"/>
            </a:solidFill>
            <a:prstDash val="solid"/>
            <a:miter lim="800000"/>
            <a:headEnd type="none" w="sm" len="sm"/>
            <a:tailEnd type="triangle" w="med" len="med"/>
          </a:ln>
        </p:spPr>
      </p:cxnSp>
      <p:sp>
        <p:nvSpPr>
          <p:cNvPr id="127" name="Google Shape;127;p17"/>
          <p:cNvSpPr/>
          <p:nvPr/>
        </p:nvSpPr>
        <p:spPr>
          <a:xfrm>
            <a:off x="3733270" y="5088826"/>
            <a:ext cx="2869200" cy="5568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 Distributed Transactions.</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A service does not participate in a distributed transaction.</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It will not hold a lock for another service.</a:t>
            </a:r>
            <a:endParaRPr sz="900">
              <a:solidFill>
                <a:schemeClr val="dk1"/>
              </a:solidFill>
              <a:latin typeface="Calibri"/>
              <a:ea typeface="Calibri"/>
              <a:cs typeface="Calibri"/>
              <a:sym typeface="Calibri"/>
            </a:endParaRPr>
          </a:p>
        </p:txBody>
      </p:sp>
      <p:cxnSp>
        <p:nvCxnSpPr>
          <p:cNvPr id="128" name="Google Shape;128;p17"/>
          <p:cNvCxnSpPr>
            <a:stCxn id="127" idx="0"/>
          </p:cNvCxnSpPr>
          <p:nvPr/>
        </p:nvCxnSpPr>
        <p:spPr>
          <a:xfrm rot="10800000">
            <a:off x="3513220" y="4493026"/>
            <a:ext cx="1654650" cy="5958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10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1000"/>
                                        <p:tgtEl>
                                          <p:spTgt spid="121"/>
                                        </p:tgtEl>
                                      </p:cBhvr>
                                    </p:animEffect>
                                  </p:childTnLst>
                                </p:cTn>
                              </p:par>
                              <p:par>
                                <p:cTn id="14" presetID="10" presetClass="entr" presetSubtype="0" fill="hold"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10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1000"/>
                                        <p:tgtEl>
                                          <p:spTgt spid="123"/>
                                        </p:tgtEl>
                                      </p:cBhvr>
                                    </p:animEffect>
                                  </p:childTnLst>
                                </p:cTn>
                              </p:par>
                              <p:par>
                                <p:cTn id="22" presetID="10" presetClass="entr" presetSubtype="0" fill="hold"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fade">
                                      <p:cBhvr>
                                        <p:cTn id="24" dur="1000"/>
                                        <p:tgtEl>
                                          <p:spTgt spid="124"/>
                                        </p:tgtEl>
                                      </p:cBhvr>
                                    </p:animEffect>
                                  </p:childTnLst>
                                </p:cTn>
                              </p:par>
                              <p:par>
                                <p:cTn id="25" presetID="10"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1000"/>
                                        <p:tgtEl>
                                          <p:spTgt spid="128"/>
                                        </p:tgtEl>
                                      </p:cBhvr>
                                    </p:animEffect>
                                  </p:childTnLst>
                                </p:cTn>
                              </p:par>
                              <p:par>
                                <p:cTn id="33" presetID="10" presetClass="entr" presetSubtype="0" fill="hold"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fade">
                                      <p:cBhvr>
                                        <p:cTn id="35" dur="10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1000"/>
                                        <p:tgtEl>
                                          <p:spTgt spid="126"/>
                                        </p:tgtEl>
                                      </p:cBhvr>
                                    </p:animEffect>
                                  </p:childTnLst>
                                </p:cTn>
                              </p:par>
                              <p:par>
                                <p:cTn id="41" presetID="10"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8"/>
          <p:cNvPicPr preferRelativeResize="0"/>
          <p:nvPr/>
        </p:nvPicPr>
        <p:blipFill>
          <a:blip r:embed="rId3">
            <a:alphaModFix/>
          </a:blip>
          <a:stretch>
            <a:fillRect/>
          </a:stretch>
        </p:blipFill>
        <p:spPr>
          <a:xfrm>
            <a:off x="155606" y="947457"/>
            <a:ext cx="4231443" cy="4770749"/>
          </a:xfrm>
          <a:prstGeom prst="rect">
            <a:avLst/>
          </a:prstGeom>
          <a:noFill/>
          <a:ln>
            <a:noFill/>
          </a:ln>
        </p:spPr>
      </p:pic>
      <p:sp>
        <p:nvSpPr>
          <p:cNvPr id="134" name="Google Shape;134;p18"/>
          <p:cNvSpPr/>
          <p:nvPr/>
        </p:nvSpPr>
        <p:spPr>
          <a:xfrm>
            <a:off x="2481505" y="5056549"/>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is an implementation detail of the service.</a:t>
            </a:r>
            <a:endParaRPr sz="1350"/>
          </a:p>
        </p:txBody>
      </p:sp>
      <p:cxnSp>
        <p:nvCxnSpPr>
          <p:cNvPr id="135" name="Google Shape;135;p18"/>
          <p:cNvCxnSpPr>
            <a:stCxn id="134" idx="0"/>
          </p:cNvCxnSpPr>
          <p:nvPr/>
        </p:nvCxnSpPr>
        <p:spPr>
          <a:xfrm rot="10800000">
            <a:off x="2938480" y="4122574"/>
            <a:ext cx="298350" cy="933975"/>
          </a:xfrm>
          <a:prstGeom prst="straightConnector1">
            <a:avLst/>
          </a:prstGeom>
          <a:noFill/>
          <a:ln w="9525" cap="flat" cmpd="sng">
            <a:solidFill>
              <a:schemeClr val="accent1"/>
            </a:solidFill>
            <a:prstDash val="solid"/>
            <a:miter lim="800000"/>
            <a:headEnd type="none" w="sm" len="sm"/>
            <a:tailEnd type="triangle" w="med" len="med"/>
          </a:ln>
        </p:spPr>
      </p:cxnSp>
      <p:sp>
        <p:nvSpPr>
          <p:cNvPr id="136" name="Google Shape;136;p18"/>
          <p:cNvSpPr/>
          <p:nvPr/>
        </p:nvSpPr>
        <p:spPr>
          <a:xfrm>
            <a:off x="4190055" y="5298406"/>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Inside Data does not pass the border of our service – where the border is our API</a:t>
            </a:r>
            <a:endParaRPr sz="1350"/>
          </a:p>
        </p:txBody>
      </p:sp>
      <p:cxnSp>
        <p:nvCxnSpPr>
          <p:cNvPr id="137" name="Google Shape;137;p18"/>
          <p:cNvCxnSpPr>
            <a:stCxn id="136" idx="0"/>
          </p:cNvCxnSpPr>
          <p:nvPr/>
        </p:nvCxnSpPr>
        <p:spPr>
          <a:xfrm rot="10800000">
            <a:off x="3714180" y="4136056"/>
            <a:ext cx="1231200" cy="1162350"/>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18"/>
          <p:cNvSpPr/>
          <p:nvPr/>
        </p:nvSpPr>
        <p:spPr>
          <a:xfrm>
            <a:off x="5535986" y="1288562"/>
            <a:ext cx="1510650" cy="4846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what leaves the border of our service – it is the data our API produces.</a:t>
            </a:r>
            <a:endParaRPr sz="1350"/>
          </a:p>
        </p:txBody>
      </p:sp>
      <p:cxnSp>
        <p:nvCxnSpPr>
          <p:cNvPr id="139" name="Google Shape;139;p18"/>
          <p:cNvCxnSpPr>
            <a:stCxn id="138" idx="1"/>
          </p:cNvCxnSpPr>
          <p:nvPr/>
        </p:nvCxnSpPr>
        <p:spPr>
          <a:xfrm flipH="1">
            <a:off x="3544286" y="1530887"/>
            <a:ext cx="1991700" cy="857025"/>
          </a:xfrm>
          <a:prstGeom prst="straightConnector1">
            <a:avLst/>
          </a:prstGeom>
          <a:noFill/>
          <a:ln w="9525" cap="flat" cmpd="sng">
            <a:solidFill>
              <a:schemeClr val="accent1"/>
            </a:solidFill>
            <a:prstDash val="solid"/>
            <a:miter lim="800000"/>
            <a:headEnd type="none" w="sm" len="sm"/>
            <a:tailEnd type="triangle" w="med" len="med"/>
          </a:ln>
        </p:spPr>
      </p:cxnSp>
      <p:sp>
        <p:nvSpPr>
          <p:cNvPr id="140" name="Google Shape;140;p18"/>
          <p:cNvSpPr/>
          <p:nvPr/>
        </p:nvSpPr>
        <p:spPr>
          <a:xfrm>
            <a:off x="5191210" y="2387899"/>
            <a:ext cx="1510650" cy="6232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Immutable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Stale</a:t>
            </a:r>
            <a:endParaRPr sz="1350"/>
          </a:p>
          <a:p>
            <a:pPr marL="128588" indent="-128588" algn="ctr">
              <a:buClr>
                <a:schemeClr val="dk1"/>
              </a:buClr>
              <a:buSzPts val="1200"/>
              <a:buFont typeface="Calibri"/>
              <a:buChar char="-"/>
            </a:pPr>
            <a:r>
              <a:rPr lang="en-US" sz="900">
                <a:solidFill>
                  <a:schemeClr val="dk1"/>
                </a:solidFill>
                <a:latin typeface="Calibri"/>
                <a:ea typeface="Calibri"/>
                <a:cs typeface="Calibri"/>
                <a:sym typeface="Calibri"/>
              </a:rPr>
              <a:t>-Versioned</a:t>
            </a:r>
            <a:endParaRPr sz="1350"/>
          </a:p>
        </p:txBody>
      </p:sp>
      <p:cxnSp>
        <p:nvCxnSpPr>
          <p:cNvPr id="141" name="Google Shape;141;p18"/>
          <p:cNvCxnSpPr>
            <a:stCxn id="140" idx="1"/>
          </p:cNvCxnSpPr>
          <p:nvPr/>
        </p:nvCxnSpPr>
        <p:spPr>
          <a:xfrm rot="10800000">
            <a:off x="3287710" y="2466424"/>
            <a:ext cx="1903500" cy="233100"/>
          </a:xfrm>
          <a:prstGeom prst="straightConnector1">
            <a:avLst/>
          </a:prstGeom>
          <a:noFill/>
          <a:ln w="9525" cap="flat" cmpd="sng">
            <a:solidFill>
              <a:schemeClr val="accent1"/>
            </a:solidFill>
            <a:prstDash val="solid"/>
            <a:miter lim="800000"/>
            <a:headEnd type="none" w="sm" len="sm"/>
            <a:tailEnd type="triangle" w="med" len="med"/>
          </a:ln>
        </p:spPr>
      </p:cxnSp>
      <p:sp>
        <p:nvSpPr>
          <p:cNvPr id="142" name="Google Shape;142;p18"/>
          <p:cNvSpPr/>
          <p:nvPr/>
        </p:nvSpPr>
        <p:spPr>
          <a:xfrm>
            <a:off x="6204602" y="3809522"/>
            <a:ext cx="1510650" cy="76185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Outside Data is a contract where we accept </a:t>
            </a:r>
            <a:r>
              <a:rPr lang="en-US" sz="900" i="1">
                <a:solidFill>
                  <a:schemeClr val="dk1"/>
                </a:solidFill>
                <a:latin typeface="Calibri"/>
                <a:ea typeface="Calibri"/>
                <a:cs typeface="Calibri"/>
                <a:sym typeface="Calibri"/>
              </a:rPr>
              <a:t>necessary coupling</a:t>
            </a:r>
            <a:r>
              <a:rPr lang="en-US" sz="900">
                <a:solidFill>
                  <a:schemeClr val="dk1"/>
                </a:solidFill>
                <a:latin typeface="Calibri"/>
                <a:ea typeface="Calibri"/>
                <a:cs typeface="Calibri"/>
                <a:sym typeface="Calibri"/>
              </a:rPr>
              <a:t>.</a:t>
            </a:r>
            <a:endParaRPr sz="1350"/>
          </a:p>
          <a:p>
            <a:pPr algn="ctr"/>
            <a:r>
              <a:rPr lang="en-US" sz="900">
                <a:solidFill>
                  <a:schemeClr val="dk1"/>
                </a:solidFill>
                <a:latin typeface="Calibri"/>
                <a:ea typeface="Calibri"/>
                <a:cs typeface="Calibri"/>
                <a:sym typeface="Calibri"/>
              </a:rPr>
              <a:t>Outsiders can </a:t>
            </a:r>
            <a:r>
              <a:rPr lang="en-US" sz="900" i="1">
                <a:solidFill>
                  <a:schemeClr val="dk1"/>
                </a:solidFill>
                <a:latin typeface="Calibri"/>
                <a:ea typeface="Calibri"/>
                <a:cs typeface="Calibri"/>
                <a:sym typeface="Calibri"/>
              </a:rPr>
              <a:t>depend</a:t>
            </a:r>
            <a:r>
              <a:rPr lang="en-US" sz="900">
                <a:solidFill>
                  <a:schemeClr val="dk1"/>
                </a:solidFill>
                <a:latin typeface="Calibri"/>
                <a:ea typeface="Calibri"/>
                <a:cs typeface="Calibri"/>
                <a:sym typeface="Calibri"/>
              </a:rPr>
              <a:t> upon our Outside Data.</a:t>
            </a:r>
            <a:endParaRPr sz="1350"/>
          </a:p>
        </p:txBody>
      </p:sp>
      <p:cxnSp>
        <p:nvCxnSpPr>
          <p:cNvPr id="143" name="Google Shape;143;p18"/>
          <p:cNvCxnSpPr>
            <a:stCxn id="142" idx="1"/>
          </p:cNvCxnSpPr>
          <p:nvPr/>
        </p:nvCxnSpPr>
        <p:spPr>
          <a:xfrm rot="10800000">
            <a:off x="3549602" y="2531297"/>
            <a:ext cx="2655000" cy="16591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4" name="Google Shape;144;p18"/>
          <p:cNvCxnSpPr>
            <a:stCxn id="142" idx="1"/>
          </p:cNvCxnSpPr>
          <p:nvPr/>
        </p:nvCxnSpPr>
        <p:spPr>
          <a:xfrm rot="10800000">
            <a:off x="4256102" y="3716372"/>
            <a:ext cx="1948500" cy="4740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5" name="Google Shape;145;p18"/>
          <p:cNvCxnSpPr>
            <a:stCxn id="138" idx="1"/>
          </p:cNvCxnSpPr>
          <p:nvPr/>
        </p:nvCxnSpPr>
        <p:spPr>
          <a:xfrm flipH="1">
            <a:off x="4208486" y="1530887"/>
            <a:ext cx="1327500" cy="2063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6" name="Google Shape;146;p18"/>
          <p:cNvCxnSpPr>
            <a:stCxn id="140" idx="2"/>
          </p:cNvCxnSpPr>
          <p:nvPr/>
        </p:nvCxnSpPr>
        <p:spPr>
          <a:xfrm flipH="1">
            <a:off x="4260385" y="3011149"/>
            <a:ext cx="1686150" cy="657225"/>
          </a:xfrm>
          <a:prstGeom prst="straightConnector1">
            <a:avLst/>
          </a:prstGeom>
          <a:noFill/>
          <a:ln w="9525" cap="flat" cmpd="sng">
            <a:solidFill>
              <a:schemeClr val="accent1"/>
            </a:solidFill>
            <a:prstDash val="solid"/>
            <a:miter lim="800000"/>
            <a:headEnd type="none" w="sm" len="sm"/>
            <a:tailEnd type="triangle" w="med" len="med"/>
          </a:ln>
        </p:spPr>
      </p:cxnSp>
      <p:sp>
        <p:nvSpPr>
          <p:cNvPr id="147" name="Google Shape;147;p18"/>
          <p:cNvSpPr/>
          <p:nvPr/>
        </p:nvSpPr>
        <p:spPr>
          <a:xfrm>
            <a:off x="7376081" y="1625194"/>
            <a:ext cx="1783575" cy="11202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pPr algn="ctr"/>
            <a:r>
              <a:rPr lang="en-US" sz="900" b="1">
                <a:solidFill>
                  <a:schemeClr val="dk1"/>
                </a:solidFill>
                <a:latin typeface="Calibri"/>
                <a:ea typeface="Calibri"/>
                <a:cs typeface="Calibri"/>
                <a:sym typeface="Calibri"/>
              </a:rPr>
              <a:t>Now only exists Inside</a:t>
            </a:r>
            <a:endParaRPr sz="900" b="1">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 As transactions cannot leave a service boundary the state of entities within the service is only accurately known within the service. </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Everyone else leans only the past</a:t>
            </a:r>
            <a:endParaRPr sz="900">
              <a:solidFill>
                <a:schemeClr val="dk1"/>
              </a:solidFill>
              <a:latin typeface="Calibri"/>
              <a:ea typeface="Calibri"/>
              <a:cs typeface="Calibri"/>
              <a:sym typeface="Calibri"/>
            </a:endParaRPr>
          </a:p>
        </p:txBody>
      </p:sp>
      <p:cxnSp>
        <p:nvCxnSpPr>
          <p:cNvPr id="148" name="Google Shape;148;p18"/>
          <p:cNvCxnSpPr>
            <a:endCxn id="147" idx="0"/>
          </p:cNvCxnSpPr>
          <p:nvPr/>
        </p:nvCxnSpPr>
        <p:spPr>
          <a:xfrm>
            <a:off x="7046569" y="1530919"/>
            <a:ext cx="1221300" cy="94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 name="Google Shape;149;p18"/>
          <p:cNvCxnSpPr>
            <a:stCxn id="147" idx="1"/>
            <a:endCxn id="140" idx="3"/>
          </p:cNvCxnSpPr>
          <p:nvPr/>
        </p:nvCxnSpPr>
        <p:spPr>
          <a:xfrm flipH="1">
            <a:off x="6701756" y="2185331"/>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150" name="Google Shape;150;p18"/>
          <p:cNvSpPr/>
          <p:nvPr/>
        </p:nvSpPr>
        <p:spPr>
          <a:xfrm>
            <a:off x="65775" y="5783063"/>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1000"/>
                                        <p:tgtEl>
                                          <p:spTgt spid="137"/>
                                        </p:tgtEl>
                                      </p:cBhvr>
                                    </p:animEffect>
                                  </p:childTnLst>
                                </p:cTn>
                              </p:par>
                              <p:par>
                                <p:cTn id="16" presetID="10" presetClass="entr" presetSubtype="0" fill="hold" nodeType="with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1000"/>
                                        <p:tgtEl>
                                          <p:spTgt spid="1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1000"/>
                                        <p:tgtEl>
                                          <p:spTgt spid="139"/>
                                        </p:tgtEl>
                                      </p:cBhvr>
                                    </p:animEffect>
                                  </p:childTnLst>
                                </p:cTn>
                              </p:par>
                              <p:par>
                                <p:cTn id="24" presetID="10"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fade">
                                      <p:cBhvr>
                                        <p:cTn id="26" dur="1000"/>
                                        <p:tgtEl>
                                          <p:spTgt spid="145"/>
                                        </p:tgtEl>
                                      </p:cBhvr>
                                    </p:animEffect>
                                  </p:childTnLst>
                                </p:cTn>
                              </p:par>
                              <p:par>
                                <p:cTn id="27" presetID="10"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1000"/>
                                        <p:tgtEl>
                                          <p:spTgt spid="1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8"/>
                                        </p:tgtEl>
                                        <p:attrNameLst>
                                          <p:attrName>style.visibility</p:attrName>
                                        </p:attrNameLst>
                                      </p:cBhvr>
                                      <p:to>
                                        <p:strVal val="visible"/>
                                      </p:to>
                                    </p:set>
                                    <p:animEffect transition="in" filter="fade">
                                      <p:cBhvr>
                                        <p:cTn id="34" dur="1000"/>
                                        <p:tgtEl>
                                          <p:spTgt spid="148"/>
                                        </p:tgtEl>
                                      </p:cBhvr>
                                    </p:animEffect>
                                  </p:childTnLst>
                                </p:cTn>
                              </p:par>
                              <p:par>
                                <p:cTn id="35" presetID="10"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1000"/>
                                        <p:tgtEl>
                                          <p:spTgt spid="1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1000"/>
                                        <p:tgtEl>
                                          <p:spTgt spid="140"/>
                                        </p:tgtEl>
                                      </p:cBhvr>
                                    </p:animEffect>
                                  </p:childTnLst>
                                </p:cTn>
                              </p:par>
                              <p:par>
                                <p:cTn id="43" presetID="10"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1000"/>
                                        <p:tgtEl>
                                          <p:spTgt spid="141"/>
                                        </p:tgtEl>
                                      </p:cBhvr>
                                    </p:animEffect>
                                  </p:childTnLst>
                                </p:cTn>
                              </p:par>
                              <p:par>
                                <p:cTn id="46" presetID="10" presetClass="entr" presetSubtype="0" fill="hold" nodeType="with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0"/>
                                        <p:tgtEl>
                                          <p:spTgt spid="149"/>
                                        </p:tgtEl>
                                      </p:cBhvr>
                                    </p:animEffect>
                                  </p:childTnLst>
                                </p:cTn>
                              </p:par>
                              <p:par>
                                <p:cTn id="49" presetID="10"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animEffect transition="in" filter="fade">
                                      <p:cBhvr>
                                        <p:cTn id="51" dur="1000"/>
                                        <p:tgtEl>
                                          <p:spTgt spid="1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1000"/>
                                        <p:tgtEl>
                                          <p:spTgt spid="143"/>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8E28291C-0F1D-2FC7-1B6F-E23C25803E75}"/>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Transitive Dependencies</a:t>
            </a:r>
            <a:endParaRPr sz="1350" dirty="0"/>
          </a:p>
        </p:txBody>
      </p:sp>
      <p:sp>
        <p:nvSpPr>
          <p:cNvPr id="5" name="Rectangle 4">
            <a:extLst>
              <a:ext uri="{FF2B5EF4-FFF2-40B4-BE49-F238E27FC236}">
                <a16:creationId xmlns:a16="http://schemas.microsoft.com/office/drawing/2014/main" id="{2BAAEFA4-E18F-E72A-3260-9ECFCA47AF4A}"/>
              </a:ext>
            </a:extLst>
          </p:cNvPr>
          <p:cNvSpPr/>
          <p:nvPr/>
        </p:nvSpPr>
        <p:spPr>
          <a:xfrm>
            <a:off x="565150" y="1987550"/>
            <a:ext cx="7651751"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1085850" y="2188210"/>
          <a:ext cx="609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556972528"/>
                    </a:ext>
                  </a:extLst>
                </a:gridCol>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gridCol w="762000">
                  <a:extLst>
                    <a:ext uri="{9D8B030D-6E8A-4147-A177-3AD203B41FA5}">
                      <a16:colId xmlns:a16="http://schemas.microsoft.com/office/drawing/2014/main" val="2934422858"/>
                    </a:ext>
                  </a:extLst>
                </a:gridCol>
                <a:gridCol w="762000">
                  <a:extLst>
                    <a:ext uri="{9D8B030D-6E8A-4147-A177-3AD203B41FA5}">
                      <a16:colId xmlns:a16="http://schemas.microsoft.com/office/drawing/2014/main" val="655825241"/>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Rectangle 7">
            <a:extLst>
              <a:ext uri="{FF2B5EF4-FFF2-40B4-BE49-F238E27FC236}">
                <a16:creationId xmlns:a16="http://schemas.microsoft.com/office/drawing/2014/main" id="{1143893A-3882-057C-12B6-A9F4AC800A3E}"/>
              </a:ext>
            </a:extLst>
          </p:cNvPr>
          <p:cNvSpPr/>
          <p:nvPr/>
        </p:nvSpPr>
        <p:spPr>
          <a:xfrm>
            <a:off x="1204904" y="4150987"/>
            <a:ext cx="1510679" cy="507831"/>
          </a:xfrm>
          <a:prstGeom prst="rect">
            <a:avLst/>
          </a:prstGeom>
          <a:ln w="12700">
            <a:solidFill>
              <a:schemeClr val="tx1"/>
            </a:solidFill>
          </a:ln>
        </p:spPr>
        <p:txBody>
          <a:bodyPr wrap="square">
            <a:spAutoFit/>
          </a:bodyPr>
          <a:lstStyle/>
          <a:p>
            <a:pPr algn="ctr"/>
            <a:r>
              <a:rPr lang="en-US" sz="900" dirty="0"/>
              <a:t>The lifetime of this data is not the same as the lifetime of the order</a:t>
            </a:r>
          </a:p>
        </p:txBody>
      </p:sp>
      <p:cxnSp>
        <p:nvCxnSpPr>
          <p:cNvPr id="9" name="Straight Arrow Connector 8">
            <a:extLst>
              <a:ext uri="{FF2B5EF4-FFF2-40B4-BE49-F238E27FC236}">
                <a16:creationId xmlns:a16="http://schemas.microsoft.com/office/drawing/2014/main" id="{AD050F3D-8285-2F06-B0E6-3568B974E841}"/>
              </a:ext>
            </a:extLst>
          </p:cNvPr>
          <p:cNvCxnSpPr>
            <a:cxnSpLocks/>
            <a:stCxn id="8" idx="0"/>
          </p:cNvCxnSpPr>
          <p:nvPr/>
        </p:nvCxnSpPr>
        <p:spPr>
          <a:xfrm flipV="1">
            <a:off x="1960244" y="2400300"/>
            <a:ext cx="4972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538C70-4769-A731-7682-9344F7D6922E}"/>
              </a:ext>
            </a:extLst>
          </p:cNvPr>
          <p:cNvCxnSpPr>
            <a:cxnSpLocks/>
            <a:stCxn id="8" idx="0"/>
          </p:cNvCxnSpPr>
          <p:nvPr/>
        </p:nvCxnSpPr>
        <p:spPr>
          <a:xfrm flipV="1">
            <a:off x="1960244" y="2400300"/>
            <a:ext cx="1189357"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DB747D-8D18-192B-CDE7-8E52037FA4B1}"/>
              </a:ext>
            </a:extLst>
          </p:cNvPr>
          <p:cNvCxnSpPr>
            <a:cxnSpLocks/>
            <a:stCxn id="8" idx="0"/>
          </p:cNvCxnSpPr>
          <p:nvPr/>
        </p:nvCxnSpPr>
        <p:spPr>
          <a:xfrm flipV="1">
            <a:off x="1960244" y="2355850"/>
            <a:ext cx="2150433" cy="1795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B76EB8-5EE9-E678-F3A0-8D2610A5F19B}"/>
              </a:ext>
            </a:extLst>
          </p:cNvPr>
          <p:cNvCxnSpPr>
            <a:cxnSpLocks/>
            <a:stCxn id="8" idx="0"/>
          </p:cNvCxnSpPr>
          <p:nvPr/>
        </p:nvCxnSpPr>
        <p:spPr>
          <a:xfrm flipV="1">
            <a:off x="1960244" y="2400300"/>
            <a:ext cx="28340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0470ED-7696-D658-67FA-725EA35C8FBB}"/>
              </a:ext>
            </a:extLst>
          </p:cNvPr>
          <p:cNvCxnSpPr>
            <a:cxnSpLocks/>
            <a:stCxn id="8" idx="0"/>
          </p:cNvCxnSpPr>
          <p:nvPr/>
        </p:nvCxnSpPr>
        <p:spPr>
          <a:xfrm flipV="1">
            <a:off x="1960244" y="2355849"/>
            <a:ext cx="3473761" cy="1795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E534A64-A53C-587F-41E9-38CF4659F059}"/>
              </a:ext>
            </a:extLst>
          </p:cNvPr>
          <p:cNvSpPr/>
          <p:nvPr/>
        </p:nvSpPr>
        <p:spPr>
          <a:xfrm>
            <a:off x="3385808" y="4150986"/>
            <a:ext cx="1510679" cy="1061829"/>
          </a:xfrm>
          <a:prstGeom prst="rect">
            <a:avLst/>
          </a:prstGeom>
          <a:ln w="12700">
            <a:solidFill>
              <a:schemeClr val="accent2"/>
            </a:solidFill>
          </a:ln>
        </p:spPr>
        <p:txBody>
          <a:bodyPr wrap="square">
            <a:spAutoFit/>
          </a:bodyPr>
          <a:lstStyle/>
          <a:p>
            <a:pPr algn="ctr"/>
            <a:r>
              <a:rPr lang="en-US" sz="900" dirty="0"/>
              <a:t>This data has a dependency on Customer.</a:t>
            </a:r>
          </a:p>
          <a:p>
            <a:pPr algn="ctr"/>
            <a:r>
              <a:rPr lang="en-US" sz="900" dirty="0"/>
              <a:t>It is a transitive dependency for Order.</a:t>
            </a:r>
          </a:p>
          <a:p>
            <a:pPr algn="ctr"/>
            <a:r>
              <a:rPr lang="en-US" sz="900" dirty="0"/>
              <a:t>If Customer changes, we maybe forced to update an Order message.</a:t>
            </a:r>
          </a:p>
        </p:txBody>
      </p:sp>
      <p:cxnSp>
        <p:nvCxnSpPr>
          <p:cNvPr id="26" name="Straight Arrow Connector 25">
            <a:extLst>
              <a:ext uri="{FF2B5EF4-FFF2-40B4-BE49-F238E27FC236}">
                <a16:creationId xmlns:a16="http://schemas.microsoft.com/office/drawing/2014/main" id="{730D67E5-69D0-29DA-48A7-383092112692}"/>
              </a:ext>
            </a:extLst>
          </p:cNvPr>
          <p:cNvCxnSpPr>
            <a:cxnSpLocks/>
            <a:stCxn id="25" idx="0"/>
          </p:cNvCxnSpPr>
          <p:nvPr/>
        </p:nvCxnSpPr>
        <p:spPr>
          <a:xfrm flipH="1" flipV="1">
            <a:off x="3149601" y="2355847"/>
            <a:ext cx="991547"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ED70DD-CE9A-FE3F-A0BA-62AE999540A5}"/>
              </a:ext>
            </a:extLst>
          </p:cNvPr>
          <p:cNvCxnSpPr>
            <a:cxnSpLocks/>
            <a:stCxn id="25" idx="0"/>
          </p:cNvCxnSpPr>
          <p:nvPr/>
        </p:nvCxnSpPr>
        <p:spPr>
          <a:xfrm flipH="1" flipV="1">
            <a:off x="2373626" y="2355849"/>
            <a:ext cx="1767522" cy="17951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CF0387-34EB-844A-FAF7-C21A78371CB7}"/>
              </a:ext>
            </a:extLst>
          </p:cNvPr>
          <p:cNvCxnSpPr>
            <a:cxnSpLocks/>
            <a:stCxn id="25" idx="0"/>
          </p:cNvCxnSpPr>
          <p:nvPr/>
        </p:nvCxnSpPr>
        <p:spPr>
          <a:xfrm flipH="1" flipV="1">
            <a:off x="3745226" y="2355847"/>
            <a:ext cx="395922"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F5F99A7-1D41-238A-A633-BB6E6F1001EE}"/>
              </a:ext>
            </a:extLst>
          </p:cNvPr>
          <p:cNvSpPr/>
          <p:nvPr/>
        </p:nvSpPr>
        <p:spPr>
          <a:xfrm>
            <a:off x="5434004" y="4150986"/>
            <a:ext cx="1510679" cy="1061829"/>
          </a:xfrm>
          <a:prstGeom prst="rect">
            <a:avLst/>
          </a:prstGeom>
          <a:ln w="12700">
            <a:solidFill>
              <a:schemeClr val="accent6"/>
            </a:solidFill>
          </a:ln>
        </p:spPr>
        <p:txBody>
          <a:bodyPr wrap="square">
            <a:spAutoFit/>
          </a:bodyPr>
          <a:lstStyle/>
          <a:p>
            <a:pPr algn="ctr"/>
            <a:r>
              <a:rPr lang="en-US" sz="900" dirty="0"/>
              <a:t>This data has a dependency on Restaurant.</a:t>
            </a:r>
          </a:p>
          <a:p>
            <a:pPr algn="ctr"/>
            <a:r>
              <a:rPr lang="en-US" sz="900" dirty="0"/>
              <a:t>It is a transitive dependency for Order.</a:t>
            </a:r>
          </a:p>
          <a:p>
            <a:pPr algn="ctr"/>
            <a:r>
              <a:rPr lang="en-US" sz="900" dirty="0"/>
              <a:t>If Restaurant changes, we maybe forced to update an Order message.</a:t>
            </a:r>
          </a:p>
        </p:txBody>
      </p:sp>
      <p:cxnSp>
        <p:nvCxnSpPr>
          <p:cNvPr id="36" name="Straight Arrow Connector 35">
            <a:extLst>
              <a:ext uri="{FF2B5EF4-FFF2-40B4-BE49-F238E27FC236}">
                <a16:creationId xmlns:a16="http://schemas.microsoft.com/office/drawing/2014/main" id="{0978DC07-6734-ED4C-EA23-2501B02FCBCB}"/>
              </a:ext>
            </a:extLst>
          </p:cNvPr>
          <p:cNvCxnSpPr>
            <a:cxnSpLocks/>
            <a:stCxn id="35" idx="0"/>
          </p:cNvCxnSpPr>
          <p:nvPr/>
        </p:nvCxnSpPr>
        <p:spPr>
          <a:xfrm flipH="1" flipV="1">
            <a:off x="4478034" y="2355847"/>
            <a:ext cx="1711310" cy="179513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48CAD5-2C18-429C-89CB-342312B53B8F}"/>
              </a:ext>
            </a:extLst>
          </p:cNvPr>
          <p:cNvCxnSpPr>
            <a:cxnSpLocks/>
            <a:stCxn id="35" idx="0"/>
          </p:cNvCxnSpPr>
          <p:nvPr/>
        </p:nvCxnSpPr>
        <p:spPr>
          <a:xfrm flipH="1" flipV="1">
            <a:off x="5512748" y="2355846"/>
            <a:ext cx="676596" cy="179514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A5677D-1B6E-15C0-A36A-BFF620168BE4}"/>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49" name="Rectangle 48">
            <a:extLst>
              <a:ext uri="{FF2B5EF4-FFF2-40B4-BE49-F238E27FC236}">
                <a16:creationId xmlns:a16="http://schemas.microsoft.com/office/drawing/2014/main" id="{47775D97-0596-FD48-BDCB-096B475B2EC2}"/>
              </a:ext>
            </a:extLst>
          </p:cNvPr>
          <p:cNvSpPr/>
          <p:nvPr/>
        </p:nvSpPr>
        <p:spPr>
          <a:xfrm>
            <a:off x="565150" y="4870450"/>
            <a:ext cx="1510679" cy="923330"/>
          </a:xfrm>
          <a:prstGeom prst="rect">
            <a:avLst/>
          </a:prstGeom>
          <a:ln w="12700">
            <a:solidFill>
              <a:schemeClr val="tx1"/>
            </a:solidFill>
          </a:ln>
        </p:spPr>
        <p:txBody>
          <a:bodyPr wrap="square">
            <a:spAutoFit/>
          </a:bodyPr>
          <a:lstStyle/>
          <a:p>
            <a:pPr algn="ctr"/>
            <a:r>
              <a:rPr lang="en-US" sz="900" dirty="0"/>
              <a:t>The data items here do not originate in this workflow – Customer Orders – they belong to other workflows – Customer Signup and Restaurant Onboarding.</a:t>
            </a:r>
          </a:p>
        </p:txBody>
      </p:sp>
      <p:cxnSp>
        <p:nvCxnSpPr>
          <p:cNvPr id="50" name="Straight Arrow Connector 49">
            <a:extLst>
              <a:ext uri="{FF2B5EF4-FFF2-40B4-BE49-F238E27FC236}">
                <a16:creationId xmlns:a16="http://schemas.microsoft.com/office/drawing/2014/main" id="{6DEBEAFB-3A26-71EB-AA31-855DBA707BCE}"/>
              </a:ext>
            </a:extLst>
          </p:cNvPr>
          <p:cNvCxnSpPr>
            <a:cxnSpLocks/>
            <a:stCxn id="49" idx="0"/>
            <a:endCxn id="8" idx="2"/>
          </p:cNvCxnSpPr>
          <p:nvPr/>
        </p:nvCxnSpPr>
        <p:spPr>
          <a:xfrm flipV="1">
            <a:off x="1320490" y="4658818"/>
            <a:ext cx="639754" cy="211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42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35" grpId="0" animBg="1"/>
      <p:bldP spid="4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4;p25">
            <a:extLst>
              <a:ext uri="{FF2B5EF4-FFF2-40B4-BE49-F238E27FC236}">
                <a16:creationId xmlns:a16="http://schemas.microsoft.com/office/drawing/2014/main" id="{07246E15-095E-2A9E-138A-9C93E5A17568}"/>
              </a:ext>
            </a:extLst>
          </p:cNvPr>
          <p:cNvSpPr txBox="1"/>
          <p:nvPr/>
        </p:nvSpPr>
        <p:spPr>
          <a:xfrm>
            <a:off x="514809" y="1079913"/>
            <a:ext cx="2758743" cy="346226"/>
          </a:xfrm>
          <a:prstGeom prst="rect">
            <a:avLst/>
          </a:prstGeom>
          <a:noFill/>
          <a:ln>
            <a:noFill/>
          </a:ln>
        </p:spPr>
        <p:txBody>
          <a:bodyPr spcFirstLastPara="1" wrap="square" lIns="68569" tIns="68569" rIns="68569" bIns="68569" anchor="t" anchorCtr="0">
            <a:spAutoFit/>
          </a:bodyPr>
          <a:lstStyle/>
          <a:p>
            <a:r>
              <a:rPr lang="en" sz="1350" dirty="0"/>
              <a:t>Normalized</a:t>
            </a:r>
            <a:endParaRPr sz="1350" dirty="0"/>
          </a:p>
        </p:txBody>
      </p:sp>
      <p:sp>
        <p:nvSpPr>
          <p:cNvPr id="3" name="Rectangle 2">
            <a:extLst>
              <a:ext uri="{FF2B5EF4-FFF2-40B4-BE49-F238E27FC236}">
                <a16:creationId xmlns:a16="http://schemas.microsoft.com/office/drawing/2014/main" id="{79491508-7D69-634B-6A7C-FD4418C90971}"/>
              </a:ext>
            </a:extLst>
          </p:cNvPr>
          <p:cNvSpPr/>
          <p:nvPr/>
        </p:nvSpPr>
        <p:spPr>
          <a:xfrm>
            <a:off x="565150" y="1987551"/>
            <a:ext cx="3594101"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8649" y="2166760"/>
          <a:ext cx="3435352" cy="590550"/>
        </p:xfrm>
        <a:graphic>
          <a:graphicData uri="http://schemas.openxmlformats.org/drawingml/2006/table">
            <a:tbl>
              <a:tblPr firstRow="1" bandRow="1">
                <a:tableStyleId>{5C22544A-7EE6-4342-B048-85BDC9FD1C3A}</a:tableStyleId>
              </a:tblPr>
              <a:tblGrid>
                <a:gridCol w="687070">
                  <a:extLst>
                    <a:ext uri="{9D8B030D-6E8A-4147-A177-3AD203B41FA5}">
                      <a16:colId xmlns:a16="http://schemas.microsoft.com/office/drawing/2014/main" val="2556972528"/>
                    </a:ext>
                  </a:extLst>
                </a:gridCol>
                <a:gridCol w="687070">
                  <a:extLst>
                    <a:ext uri="{9D8B030D-6E8A-4147-A177-3AD203B41FA5}">
                      <a16:colId xmlns:a16="http://schemas.microsoft.com/office/drawing/2014/main" val="2934422858"/>
                    </a:ext>
                  </a:extLst>
                </a:gridCol>
                <a:gridCol w="687070">
                  <a:extLst>
                    <a:ext uri="{9D8B030D-6E8A-4147-A177-3AD203B41FA5}">
                      <a16:colId xmlns:a16="http://schemas.microsoft.com/office/drawing/2014/main" val="655825241"/>
                    </a:ext>
                  </a:extLst>
                </a:gridCol>
                <a:gridCol w="713202">
                  <a:extLst>
                    <a:ext uri="{9D8B030D-6E8A-4147-A177-3AD203B41FA5}">
                      <a16:colId xmlns:a16="http://schemas.microsoft.com/office/drawing/2014/main" val="1864616497"/>
                    </a:ext>
                  </a:extLst>
                </a:gridCol>
                <a:gridCol w="660940">
                  <a:extLst>
                    <a:ext uri="{9D8B030D-6E8A-4147-A177-3AD203B41FA5}">
                      <a16:colId xmlns:a16="http://schemas.microsoft.com/office/drawing/2014/main" val="2226936454"/>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CustomerId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RestaurantId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518789" y="1633220"/>
            <a:ext cx="2036133" cy="300082"/>
          </a:xfrm>
          <a:prstGeom prst="rect">
            <a:avLst/>
          </a:prstGeom>
          <a:noFill/>
        </p:spPr>
        <p:txBody>
          <a:bodyPr wrap="square" rtlCol="0">
            <a:spAutoFit/>
          </a:bodyPr>
          <a:lstStyle/>
          <a:p>
            <a:r>
              <a:rPr lang="en-US" sz="135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23830" y="1951852"/>
            <a:ext cx="2712382" cy="99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46080" y="2191385"/>
          <a:ext cx="228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tblGrid>
              <a:tr h="297180">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177468" y="1597521"/>
            <a:ext cx="2387141" cy="300082"/>
          </a:xfrm>
          <a:prstGeom prst="rect">
            <a:avLst/>
          </a:prstGeom>
          <a:noFill/>
        </p:spPr>
        <p:txBody>
          <a:bodyPr wrap="square" rtlCol="0">
            <a:spAutoFit/>
          </a:bodyPr>
          <a:lstStyle/>
          <a:p>
            <a:r>
              <a:rPr lang="en-US" sz="1350" dirty="0"/>
              <a:t>Customer </a:t>
            </a:r>
            <a:r>
              <a:rPr lang="en-US" sz="1350" dirty="0" err="1"/>
              <a:t>Upserted</a:t>
            </a:r>
            <a:r>
              <a:rPr lang="en-US" sz="1350" dirty="0"/>
              <a:t> Message</a:t>
            </a:r>
          </a:p>
        </p:txBody>
      </p:sp>
      <p:sp>
        <p:nvSpPr>
          <p:cNvPr id="9" name="Rectangle 8">
            <a:extLst>
              <a:ext uri="{FF2B5EF4-FFF2-40B4-BE49-F238E27FC236}">
                <a16:creationId xmlns:a16="http://schemas.microsoft.com/office/drawing/2014/main" id="{D1E67993-1341-1AF4-81ED-EC93DA797AF7}"/>
              </a:ext>
            </a:extLst>
          </p:cNvPr>
          <p:cNvSpPr/>
          <p:nvPr/>
        </p:nvSpPr>
        <p:spPr>
          <a:xfrm>
            <a:off x="5223830" y="3631705"/>
            <a:ext cx="1989772"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363530" y="3909200"/>
          <a:ext cx="1524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tblGrid>
              <a:tr h="297180">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177468" y="3277375"/>
            <a:ext cx="2484761" cy="300082"/>
          </a:xfrm>
          <a:prstGeom prst="rect">
            <a:avLst/>
          </a:prstGeom>
          <a:noFill/>
        </p:spPr>
        <p:txBody>
          <a:bodyPr wrap="square" rtlCol="0">
            <a:spAutoFit/>
          </a:bodyPr>
          <a:lstStyle/>
          <a:p>
            <a:r>
              <a:rPr lang="en-US" sz="1350" dirty="0"/>
              <a:t>Restaurant Onboarded Message</a:t>
            </a:r>
          </a:p>
        </p:txBody>
      </p:sp>
      <p:sp>
        <p:nvSpPr>
          <p:cNvPr id="12" name="Rectangle 11">
            <a:extLst>
              <a:ext uri="{FF2B5EF4-FFF2-40B4-BE49-F238E27FC236}">
                <a16:creationId xmlns:a16="http://schemas.microsoft.com/office/drawing/2014/main" id="{77F5174D-C271-4B30-FAEC-BA6407EB3749}"/>
              </a:ext>
            </a:extLst>
          </p:cNvPr>
          <p:cNvSpPr/>
          <p:nvPr/>
        </p:nvSpPr>
        <p:spPr>
          <a:xfrm>
            <a:off x="1044243" y="3446137"/>
            <a:ext cx="1510679" cy="646331"/>
          </a:xfrm>
          <a:prstGeom prst="rect">
            <a:avLst/>
          </a:prstGeom>
          <a:ln w="12700">
            <a:solidFill>
              <a:schemeClr val="tx1"/>
            </a:solidFill>
          </a:ln>
        </p:spPr>
        <p:txBody>
          <a:bodyPr wrap="square">
            <a:spAutoFit/>
          </a:bodyPr>
          <a:lstStyle/>
          <a:p>
            <a:pPr algn="ctr"/>
            <a:r>
              <a:rPr lang="en-US" sz="900" dirty="0"/>
              <a:t>We normalize the message contents.</a:t>
            </a:r>
          </a:p>
          <a:p>
            <a:pPr algn="ctr"/>
            <a:r>
              <a:rPr lang="en-US" sz="900" dirty="0"/>
              <a:t>We have an Id for data from other workflows/services</a:t>
            </a:r>
          </a:p>
        </p:txBody>
      </p:sp>
      <p:cxnSp>
        <p:nvCxnSpPr>
          <p:cNvPr id="13" name="Straight Arrow Connector 12">
            <a:extLst>
              <a:ext uri="{FF2B5EF4-FFF2-40B4-BE49-F238E27FC236}">
                <a16:creationId xmlns:a16="http://schemas.microsoft.com/office/drawing/2014/main" id="{E9C66C7E-37E6-A0A3-FD04-3144791C18F3}"/>
              </a:ext>
            </a:extLst>
          </p:cNvPr>
          <p:cNvCxnSpPr>
            <a:cxnSpLocks/>
            <a:stCxn id="12" idx="0"/>
          </p:cNvCxnSpPr>
          <p:nvPr/>
        </p:nvCxnSpPr>
        <p:spPr>
          <a:xfrm flipV="1">
            <a:off x="1799583" y="2387600"/>
            <a:ext cx="1153168"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E9F2F6-5D43-C71B-889C-A9E250EB2DB6}"/>
              </a:ext>
            </a:extLst>
          </p:cNvPr>
          <p:cNvCxnSpPr>
            <a:cxnSpLocks/>
            <a:stCxn id="12" idx="0"/>
          </p:cNvCxnSpPr>
          <p:nvPr/>
        </p:nvCxnSpPr>
        <p:spPr>
          <a:xfrm flipV="1">
            <a:off x="1799583" y="2387600"/>
            <a:ext cx="1864367"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D1E278-C67F-4DC2-48AF-CE01C64799FA}"/>
              </a:ext>
            </a:extLst>
          </p:cNvPr>
          <p:cNvSpPr/>
          <p:nvPr/>
        </p:nvSpPr>
        <p:spPr>
          <a:xfrm>
            <a:off x="2256470" y="4311385"/>
            <a:ext cx="1510679" cy="369332"/>
          </a:xfrm>
          <a:prstGeom prst="rect">
            <a:avLst/>
          </a:prstGeom>
          <a:ln w="12700">
            <a:solidFill>
              <a:schemeClr val="accent2"/>
            </a:solidFill>
          </a:ln>
        </p:spPr>
        <p:txBody>
          <a:bodyPr wrap="square">
            <a:spAutoFit/>
          </a:bodyPr>
          <a:lstStyle/>
          <a:p>
            <a:pPr algn="ctr"/>
            <a:r>
              <a:rPr lang="en-US" sz="900" dirty="0"/>
              <a:t>The Customer workflow gives us Customer messages </a:t>
            </a:r>
          </a:p>
        </p:txBody>
      </p:sp>
      <p:cxnSp>
        <p:nvCxnSpPr>
          <p:cNvPr id="20" name="Straight Arrow Connector 19">
            <a:extLst>
              <a:ext uri="{FF2B5EF4-FFF2-40B4-BE49-F238E27FC236}">
                <a16:creationId xmlns:a16="http://schemas.microsoft.com/office/drawing/2014/main" id="{8CEB498A-0C2D-1873-ABB5-1D875250043E}"/>
              </a:ext>
            </a:extLst>
          </p:cNvPr>
          <p:cNvCxnSpPr>
            <a:cxnSpLocks/>
            <a:stCxn id="19" idx="0"/>
          </p:cNvCxnSpPr>
          <p:nvPr/>
        </p:nvCxnSpPr>
        <p:spPr>
          <a:xfrm flipV="1">
            <a:off x="3011810" y="2387600"/>
            <a:ext cx="2861941" cy="19237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6482AAE-BA76-AD2A-9EA9-27E50209D79A}"/>
              </a:ext>
            </a:extLst>
          </p:cNvPr>
          <p:cNvSpPr/>
          <p:nvPr/>
        </p:nvSpPr>
        <p:spPr>
          <a:xfrm>
            <a:off x="2952750" y="5115922"/>
            <a:ext cx="1510679" cy="507831"/>
          </a:xfrm>
          <a:prstGeom prst="rect">
            <a:avLst/>
          </a:prstGeom>
          <a:ln w="12700">
            <a:solidFill>
              <a:schemeClr val="accent6"/>
            </a:solidFill>
          </a:ln>
        </p:spPr>
        <p:txBody>
          <a:bodyPr wrap="square">
            <a:spAutoFit/>
          </a:bodyPr>
          <a:lstStyle/>
          <a:p>
            <a:pPr algn="ctr"/>
            <a:r>
              <a:rPr lang="en-US" sz="900" dirty="0"/>
              <a:t>This Restaurant workflow gives us Restaurant messages</a:t>
            </a:r>
          </a:p>
        </p:txBody>
      </p:sp>
      <p:cxnSp>
        <p:nvCxnSpPr>
          <p:cNvPr id="25" name="Straight Arrow Connector 24">
            <a:extLst>
              <a:ext uri="{FF2B5EF4-FFF2-40B4-BE49-F238E27FC236}">
                <a16:creationId xmlns:a16="http://schemas.microsoft.com/office/drawing/2014/main" id="{FBCEEB89-8166-FB87-D5CE-0F75021A03F0}"/>
              </a:ext>
            </a:extLst>
          </p:cNvPr>
          <p:cNvCxnSpPr>
            <a:cxnSpLocks/>
            <a:stCxn id="24" idx="0"/>
          </p:cNvCxnSpPr>
          <p:nvPr/>
        </p:nvCxnSpPr>
        <p:spPr>
          <a:xfrm flipV="1">
            <a:off x="3708090" y="4069385"/>
            <a:ext cx="1956110" cy="10465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D503F3-CD47-ED66-14A8-9265236E81EA}"/>
              </a:ext>
            </a:extLst>
          </p:cNvPr>
          <p:cNvSpPr txBox="1"/>
          <p:nvPr/>
        </p:nvSpPr>
        <p:spPr>
          <a:xfrm>
            <a:off x="514809" y="4584700"/>
            <a:ext cx="1510678"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Just like a database we can sometimes inline – </a:t>
            </a:r>
            <a:r>
              <a:rPr lang="en-US" sz="900" dirty="0" err="1"/>
              <a:t>denormalize</a:t>
            </a:r>
            <a:r>
              <a:rPr lang="en-US" sz="900" dirty="0"/>
              <a:t> – for performance, but this should be an exception, not the rule</a:t>
            </a:r>
          </a:p>
        </p:txBody>
      </p:sp>
      <p:sp>
        <p:nvSpPr>
          <p:cNvPr id="30" name="TextBox 29">
            <a:extLst>
              <a:ext uri="{FF2B5EF4-FFF2-40B4-BE49-F238E27FC236}">
                <a16:creationId xmlns:a16="http://schemas.microsoft.com/office/drawing/2014/main" id="{9F7307F9-1A07-3151-B836-ADCD4C600276}"/>
              </a:ext>
            </a:extLst>
          </p:cNvPr>
          <p:cNvSpPr txBox="1"/>
          <p:nvPr/>
        </p:nvSpPr>
        <p:spPr>
          <a:xfrm>
            <a:off x="3211194" y="3206708"/>
            <a:ext cx="1510678" cy="7848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What we need to do to use the Purchase Order Message is to “join” it with the Customer and Restaurant data.</a:t>
            </a:r>
          </a:p>
        </p:txBody>
      </p:sp>
    </p:spTree>
    <p:extLst>
      <p:ext uri="{BB962C8B-B14F-4D97-AF65-F5344CB8AC3E}">
        <p14:creationId xmlns:p14="http://schemas.microsoft.com/office/powerpoint/2010/main" val="34597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4" grpId="0" animBg="1"/>
      <p:bldP spid="29" grpId="0" animBg="1"/>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E9397-962A-AE24-E090-C0D78D446FF2}"/>
              </a:ext>
            </a:extLst>
          </p:cNvPr>
          <p:cNvPicPr>
            <a:picLocks noChangeAspect="1"/>
          </p:cNvPicPr>
          <p:nvPr/>
        </p:nvPicPr>
        <p:blipFill>
          <a:blip r:embed="rId2"/>
          <a:stretch>
            <a:fillRect/>
          </a:stretch>
        </p:blipFill>
        <p:spPr>
          <a:xfrm>
            <a:off x="181406" y="1087243"/>
            <a:ext cx="5218821" cy="4532999"/>
          </a:xfrm>
          <a:prstGeom prst="rect">
            <a:avLst/>
          </a:prstGeom>
        </p:spPr>
      </p:pic>
      <p:sp>
        <p:nvSpPr>
          <p:cNvPr id="12" name="Rectangle 11">
            <a:extLst>
              <a:ext uri="{FF2B5EF4-FFF2-40B4-BE49-F238E27FC236}">
                <a16:creationId xmlns:a16="http://schemas.microsoft.com/office/drawing/2014/main" id="{0FDB1981-771D-FF3C-C6A4-A63188814AC4}"/>
              </a:ext>
            </a:extLst>
          </p:cNvPr>
          <p:cNvSpPr/>
          <p:nvPr/>
        </p:nvSpPr>
        <p:spPr>
          <a:xfrm>
            <a:off x="3155950" y="4716138"/>
            <a:ext cx="1510679" cy="507831"/>
          </a:xfrm>
          <a:prstGeom prst="rect">
            <a:avLst/>
          </a:prstGeom>
          <a:ln w="12700">
            <a:solidFill>
              <a:schemeClr val="tx1"/>
            </a:solidFill>
          </a:ln>
        </p:spPr>
        <p:txBody>
          <a:bodyPr wrap="square">
            <a:spAutoFit/>
          </a:bodyPr>
          <a:lstStyle/>
          <a:p>
            <a:pPr algn="ctr"/>
            <a:r>
              <a:rPr lang="en-US" sz="900" dirty="0"/>
              <a:t>We listen for events that provide data we later need ”join” with work requests</a:t>
            </a:r>
          </a:p>
        </p:txBody>
      </p:sp>
      <p:cxnSp>
        <p:nvCxnSpPr>
          <p:cNvPr id="13" name="Straight Arrow Connector 12">
            <a:extLst>
              <a:ext uri="{FF2B5EF4-FFF2-40B4-BE49-F238E27FC236}">
                <a16:creationId xmlns:a16="http://schemas.microsoft.com/office/drawing/2014/main" id="{AC2C6823-0D06-93B8-6F0B-76793E47506F}"/>
              </a:ext>
            </a:extLst>
          </p:cNvPr>
          <p:cNvCxnSpPr>
            <a:cxnSpLocks/>
            <a:stCxn id="12" idx="0"/>
          </p:cNvCxnSpPr>
          <p:nvPr/>
        </p:nvCxnSpPr>
        <p:spPr>
          <a:xfrm flipH="1" flipV="1">
            <a:off x="2851150" y="3752851"/>
            <a:ext cx="1060140" cy="963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CE9DBE9-D1C6-DDAF-3E75-F7291B5C8E02}"/>
              </a:ext>
            </a:extLst>
          </p:cNvPr>
          <p:cNvSpPr/>
          <p:nvPr/>
        </p:nvSpPr>
        <p:spPr>
          <a:xfrm>
            <a:off x="4572000" y="4054407"/>
            <a:ext cx="1510679" cy="507831"/>
          </a:xfrm>
          <a:prstGeom prst="rect">
            <a:avLst/>
          </a:prstGeom>
          <a:ln w="12700">
            <a:solidFill>
              <a:schemeClr val="tx1"/>
            </a:solidFill>
          </a:ln>
        </p:spPr>
        <p:txBody>
          <a:bodyPr wrap="square">
            <a:spAutoFit/>
          </a:bodyPr>
          <a:lstStyle/>
          <a:p>
            <a:pPr algn="ctr"/>
            <a:r>
              <a:rPr lang="en-US" sz="900" dirty="0"/>
              <a:t>Typically this is Series data so we should listen on a Stream</a:t>
            </a:r>
          </a:p>
        </p:txBody>
      </p:sp>
      <p:cxnSp>
        <p:nvCxnSpPr>
          <p:cNvPr id="19" name="Straight Arrow Connector 18">
            <a:extLst>
              <a:ext uri="{FF2B5EF4-FFF2-40B4-BE49-F238E27FC236}">
                <a16:creationId xmlns:a16="http://schemas.microsoft.com/office/drawing/2014/main" id="{DD6F6F9A-DE40-87FD-B6A8-927DAD256BF6}"/>
              </a:ext>
            </a:extLst>
          </p:cNvPr>
          <p:cNvCxnSpPr>
            <a:cxnSpLocks/>
          </p:cNvCxnSpPr>
          <p:nvPr/>
        </p:nvCxnSpPr>
        <p:spPr>
          <a:xfrm flipH="1" flipV="1">
            <a:off x="2933700" y="3752850"/>
            <a:ext cx="1638300" cy="419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2F75B5-5EBB-01A2-E9B1-DB7854138694}"/>
              </a:ext>
            </a:extLst>
          </p:cNvPr>
          <p:cNvSpPr/>
          <p:nvPr/>
        </p:nvSpPr>
        <p:spPr>
          <a:xfrm>
            <a:off x="5492750" y="3082751"/>
            <a:ext cx="1510679" cy="230832"/>
          </a:xfrm>
          <a:prstGeom prst="rect">
            <a:avLst/>
          </a:prstGeom>
          <a:ln w="12700">
            <a:solidFill>
              <a:schemeClr val="tx1"/>
            </a:solidFill>
          </a:ln>
        </p:spPr>
        <p:txBody>
          <a:bodyPr wrap="square">
            <a:spAutoFit/>
          </a:bodyPr>
          <a:lstStyle/>
          <a:p>
            <a:pPr algn="ctr"/>
            <a:r>
              <a:rPr lang="en-US" sz="900" dirty="0"/>
              <a:t>We insert this into a lookup</a:t>
            </a:r>
          </a:p>
        </p:txBody>
      </p:sp>
      <p:cxnSp>
        <p:nvCxnSpPr>
          <p:cNvPr id="23" name="Straight Arrow Connector 22">
            <a:extLst>
              <a:ext uri="{FF2B5EF4-FFF2-40B4-BE49-F238E27FC236}">
                <a16:creationId xmlns:a16="http://schemas.microsoft.com/office/drawing/2014/main" id="{2BA9B3F6-4B61-7D6B-D251-19E15050B394}"/>
              </a:ext>
            </a:extLst>
          </p:cNvPr>
          <p:cNvCxnSpPr>
            <a:cxnSpLocks/>
            <a:stCxn id="22" idx="1"/>
          </p:cNvCxnSpPr>
          <p:nvPr/>
        </p:nvCxnSpPr>
        <p:spPr>
          <a:xfrm flipH="1">
            <a:off x="4555522" y="3198167"/>
            <a:ext cx="937228" cy="377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6214F03-A250-12CD-E037-B750D1D40592}"/>
              </a:ext>
            </a:extLst>
          </p:cNvPr>
          <p:cNvSpPr/>
          <p:nvPr/>
        </p:nvSpPr>
        <p:spPr>
          <a:xfrm>
            <a:off x="5603857" y="2342158"/>
            <a:ext cx="1510679" cy="507831"/>
          </a:xfrm>
          <a:prstGeom prst="rect">
            <a:avLst/>
          </a:prstGeom>
          <a:ln w="12700">
            <a:solidFill>
              <a:schemeClr val="tx1"/>
            </a:solidFill>
          </a:ln>
        </p:spPr>
        <p:txBody>
          <a:bodyPr wrap="square">
            <a:spAutoFit/>
          </a:bodyPr>
          <a:lstStyle/>
          <a:p>
            <a:pPr algn="ctr"/>
            <a:r>
              <a:rPr lang="en-US" sz="900" dirty="0"/>
              <a:t>When we need to “join” this to resolve a reference we can look it up</a:t>
            </a:r>
          </a:p>
        </p:txBody>
      </p:sp>
      <p:cxnSp>
        <p:nvCxnSpPr>
          <p:cNvPr id="27" name="Straight Arrow Connector 26">
            <a:extLst>
              <a:ext uri="{FF2B5EF4-FFF2-40B4-BE49-F238E27FC236}">
                <a16:creationId xmlns:a16="http://schemas.microsoft.com/office/drawing/2014/main" id="{C4D34458-0DDA-36D2-F14C-E6DB774DB2F0}"/>
              </a:ext>
            </a:extLst>
          </p:cNvPr>
          <p:cNvCxnSpPr>
            <a:cxnSpLocks/>
            <a:stCxn id="26" idx="1"/>
          </p:cNvCxnSpPr>
          <p:nvPr/>
        </p:nvCxnSpPr>
        <p:spPr>
          <a:xfrm flipH="1">
            <a:off x="4224528" y="2596074"/>
            <a:ext cx="1379329" cy="201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CE4C76E-056E-C367-161E-E37E6B484443}"/>
              </a:ext>
            </a:extLst>
          </p:cNvPr>
          <p:cNvSpPr/>
          <p:nvPr/>
        </p:nvSpPr>
        <p:spPr>
          <a:xfrm>
            <a:off x="6248089" y="1386610"/>
            <a:ext cx="1510679" cy="784830"/>
          </a:xfrm>
          <a:prstGeom prst="rect">
            <a:avLst/>
          </a:prstGeom>
          <a:ln w="12700">
            <a:solidFill>
              <a:schemeClr val="tx1"/>
            </a:solidFill>
          </a:ln>
        </p:spPr>
        <p:txBody>
          <a:bodyPr wrap="square">
            <a:spAutoFit/>
          </a:bodyPr>
          <a:lstStyle/>
          <a:p>
            <a:pPr algn="ctr"/>
            <a:r>
              <a:rPr lang="en-US" sz="900" dirty="0"/>
              <a:t>This removes the need for us to do a GET/send a request to the owner of the data to ”join” across a distributed system.</a:t>
            </a:r>
          </a:p>
        </p:txBody>
      </p:sp>
      <p:cxnSp>
        <p:nvCxnSpPr>
          <p:cNvPr id="30" name="Straight Arrow Connector 29">
            <a:extLst>
              <a:ext uri="{FF2B5EF4-FFF2-40B4-BE49-F238E27FC236}">
                <a16:creationId xmlns:a16="http://schemas.microsoft.com/office/drawing/2014/main" id="{6DC6409C-9550-2827-D72E-CC328DB1CF6E}"/>
              </a:ext>
            </a:extLst>
          </p:cNvPr>
          <p:cNvCxnSpPr>
            <a:cxnSpLocks/>
            <a:stCxn id="29" idx="1"/>
          </p:cNvCxnSpPr>
          <p:nvPr/>
        </p:nvCxnSpPr>
        <p:spPr>
          <a:xfrm flipH="1">
            <a:off x="4149090" y="1779025"/>
            <a:ext cx="2098999" cy="912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81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2" grpId="0" animBg="1"/>
      <p:bldP spid="26" grpId="0" animBg="1"/>
      <p:bldP spid="2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p:nvPr/>
        </p:nvSpPr>
        <p:spPr>
          <a:xfrm>
            <a:off x="5899125" y="1851599"/>
            <a:ext cx="1510650" cy="55057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Indicates the work that we want to be carried out. Implies a Command.</a:t>
            </a:r>
            <a:endParaRPr sz="1350"/>
          </a:p>
        </p:txBody>
      </p:sp>
      <p:cxnSp>
        <p:nvCxnSpPr>
          <p:cNvPr id="229" name="Google Shape;229;p24"/>
          <p:cNvCxnSpPr/>
          <p:nvPr/>
        </p:nvCxnSpPr>
        <p:spPr>
          <a:xfrm flipH="1">
            <a:off x="5208160" y="2078063"/>
            <a:ext cx="674325" cy="514125"/>
          </a:xfrm>
          <a:prstGeom prst="straightConnector1">
            <a:avLst/>
          </a:prstGeom>
          <a:noFill/>
          <a:ln w="9525" cap="flat" cmpd="sng">
            <a:solidFill>
              <a:schemeClr val="accent1"/>
            </a:solidFill>
            <a:prstDash val="solid"/>
            <a:miter lim="800000"/>
            <a:headEnd type="none" w="sm" len="sm"/>
            <a:tailEnd type="triangle" w="med" len="med"/>
          </a:ln>
        </p:spPr>
      </p:cxnSp>
      <p:sp>
        <p:nvSpPr>
          <p:cNvPr id="230" name="Google Shape;230;p24"/>
          <p:cNvSpPr/>
          <p:nvPr/>
        </p:nvSpPr>
        <p:spPr>
          <a:xfrm>
            <a:off x="5938331" y="2592188"/>
            <a:ext cx="1784475" cy="6615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(Proposed)</a:t>
            </a:r>
            <a:r>
              <a:rPr lang="en-US" sz="900">
                <a:solidFill>
                  <a:schemeClr val="dk1"/>
                </a:solidFill>
                <a:latin typeface="Calibri"/>
                <a:ea typeface="Calibri"/>
                <a:cs typeface="Calibri"/>
                <a:sym typeface="Calibri"/>
              </a:rPr>
              <a:t>: For an operator this data is the future state that we are proposing as a result of the work </a:t>
            </a:r>
            <a:endParaRPr sz="1350"/>
          </a:p>
        </p:txBody>
      </p:sp>
      <p:cxnSp>
        <p:nvCxnSpPr>
          <p:cNvPr id="231" name="Google Shape;231;p24"/>
          <p:cNvCxnSpPr>
            <a:stCxn id="230" idx="1"/>
          </p:cNvCxnSpPr>
          <p:nvPr/>
        </p:nvCxnSpPr>
        <p:spPr>
          <a:xfrm flipH="1">
            <a:off x="5218331" y="2922938"/>
            <a:ext cx="720000" cy="176400"/>
          </a:xfrm>
          <a:prstGeom prst="straightConnector1">
            <a:avLst/>
          </a:prstGeom>
          <a:noFill/>
          <a:ln w="9525" cap="flat" cmpd="sng">
            <a:solidFill>
              <a:schemeClr val="accent1"/>
            </a:solidFill>
            <a:prstDash val="solid"/>
            <a:miter lim="800000"/>
            <a:headEnd type="none" w="sm" len="sm"/>
            <a:tailEnd type="triangle" w="med" len="med"/>
          </a:ln>
        </p:spPr>
      </p:cxnSp>
      <p:sp>
        <p:nvSpPr>
          <p:cNvPr id="232" name="Google Shape;232;p24"/>
          <p:cNvSpPr/>
          <p:nvPr/>
        </p:nvSpPr>
        <p:spPr>
          <a:xfrm>
            <a:off x="5938331" y="341561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(Lookup)</a:t>
            </a:r>
            <a:r>
              <a:rPr lang="en-US" sz="900">
                <a:solidFill>
                  <a:schemeClr val="dk1"/>
                </a:solidFill>
                <a:latin typeface="Calibri"/>
                <a:ea typeface="Calibri"/>
                <a:cs typeface="Calibri"/>
                <a:sym typeface="Calibri"/>
              </a:rPr>
              <a:t>: Someone has published operand data that we want to use with this message - it does not belong to the originator but someone else. Reference it i.e. by id.</a:t>
            </a:r>
            <a:endParaRPr sz="1350"/>
          </a:p>
        </p:txBody>
      </p:sp>
      <p:cxnSp>
        <p:nvCxnSpPr>
          <p:cNvPr id="233" name="Google Shape;233;p24"/>
          <p:cNvCxnSpPr>
            <a:stCxn id="232" idx="1"/>
          </p:cNvCxnSpPr>
          <p:nvPr/>
        </p:nvCxnSpPr>
        <p:spPr>
          <a:xfrm rot="10800000">
            <a:off x="5239706" y="3736688"/>
            <a:ext cx="698625" cy="83925"/>
          </a:xfrm>
          <a:prstGeom prst="straightConnector1">
            <a:avLst/>
          </a:prstGeom>
          <a:noFill/>
          <a:ln w="9525" cap="flat" cmpd="sng">
            <a:solidFill>
              <a:schemeClr val="accent1"/>
            </a:solidFill>
            <a:prstDash val="solid"/>
            <a:miter lim="800000"/>
            <a:headEnd type="none" w="sm" len="sm"/>
            <a:tailEnd type="triangle" w="med" len="med"/>
          </a:ln>
        </p:spPr>
      </p:cxnSp>
      <p:sp>
        <p:nvSpPr>
          <p:cNvPr id="234" name="Google Shape;234;p24"/>
          <p:cNvSpPr/>
          <p:nvPr/>
        </p:nvSpPr>
        <p:spPr>
          <a:xfrm>
            <a:off x="5899125" y="4457963"/>
            <a:ext cx="2074050" cy="810000"/>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Outside data that I control the lifetime of, but that you can use in order to fulfill requests - operators - from other services</a:t>
            </a:r>
            <a:endParaRPr sz="1350"/>
          </a:p>
        </p:txBody>
      </p:sp>
      <p:cxnSp>
        <p:nvCxnSpPr>
          <p:cNvPr id="235" name="Google Shape;235;p24"/>
          <p:cNvCxnSpPr>
            <a:stCxn id="234" idx="1"/>
          </p:cNvCxnSpPr>
          <p:nvPr/>
        </p:nvCxnSpPr>
        <p:spPr>
          <a:xfrm rot="10800000">
            <a:off x="5196000" y="4274588"/>
            <a:ext cx="703125" cy="588375"/>
          </a:xfrm>
          <a:prstGeom prst="straightConnector1">
            <a:avLst/>
          </a:prstGeom>
          <a:noFill/>
          <a:ln w="9525" cap="flat" cmpd="sng">
            <a:solidFill>
              <a:schemeClr val="accent1"/>
            </a:solidFill>
            <a:prstDash val="solid"/>
            <a:miter lim="800000"/>
            <a:headEnd type="none" w="sm" len="sm"/>
            <a:tailEnd type="triangle" w="med" len="med"/>
          </a:ln>
        </p:spPr>
      </p:cxnSp>
      <p:sp>
        <p:nvSpPr>
          <p:cNvPr id="236" name="Google Shape;236;p24"/>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37" name="Google Shape;237;p24"/>
          <p:cNvPicPr preferRelativeResize="0"/>
          <p:nvPr/>
        </p:nvPicPr>
        <p:blipFill>
          <a:blip r:embed="rId3">
            <a:alphaModFix/>
          </a:blip>
          <a:stretch>
            <a:fillRect/>
          </a:stretch>
        </p:blipFill>
        <p:spPr>
          <a:xfrm>
            <a:off x="125944" y="1481044"/>
            <a:ext cx="4967399" cy="3826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par>
                                <p:cTn id="8" presetID="10" presetClass="entr" presetSubtype="0"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fade">
                                      <p:cBhvr>
                                        <p:cTn id="10" dur="1000"/>
                                        <p:tgtEl>
                                          <p:spTgt spid="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fade">
                                      <p:cBhvr>
                                        <p:cTn id="15" dur="1000"/>
                                        <p:tgtEl>
                                          <p:spTgt spid="231"/>
                                        </p:tgtEl>
                                      </p:cBhvr>
                                    </p:animEffect>
                                  </p:childTnLst>
                                </p:cTn>
                              </p:par>
                              <p:par>
                                <p:cTn id="16" presetID="10"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animEffect transition="in" filter="fade">
                                      <p:cBhvr>
                                        <p:cTn id="23" dur="1000"/>
                                        <p:tgtEl>
                                          <p:spTgt spid="233"/>
                                        </p:tgtEl>
                                      </p:cBhvr>
                                    </p:animEffect>
                                  </p:childTnLst>
                                </p:cTn>
                              </p:par>
                              <p:par>
                                <p:cTn id="24" presetID="10" presetClass="entr" presetSubtype="0" fill="hold" nodeType="withEffect">
                                  <p:stCondLst>
                                    <p:cond delay="0"/>
                                  </p:stCondLst>
                                  <p:childTnLst>
                                    <p:set>
                                      <p:cBhvr>
                                        <p:cTn id="25" dur="1" fill="hold">
                                          <p:stCondLst>
                                            <p:cond delay="0"/>
                                          </p:stCondLst>
                                        </p:cTn>
                                        <p:tgtEl>
                                          <p:spTgt spid="232"/>
                                        </p:tgtEl>
                                        <p:attrNameLst>
                                          <p:attrName>style.visibility</p:attrName>
                                        </p:attrNameLst>
                                      </p:cBhvr>
                                      <p:to>
                                        <p:strVal val="visible"/>
                                      </p:to>
                                    </p:set>
                                    <p:animEffect transition="in" filter="fade">
                                      <p:cBhvr>
                                        <p:cTn id="26" dur="1000"/>
                                        <p:tgtEl>
                                          <p:spTgt spid="2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1000"/>
                                        <p:tgtEl>
                                          <p:spTgt spid="235"/>
                                        </p:tgtEl>
                                      </p:cBhvr>
                                    </p:animEffect>
                                  </p:childTnLst>
                                </p:cTn>
                              </p:par>
                              <p:par>
                                <p:cTn id="32" presetID="10"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animEffect transition="in" filter="fade">
                                      <p:cBhvr>
                                        <p:cTn id="34"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p:nvPr/>
        </p:nvSpPr>
        <p:spPr>
          <a:xfrm>
            <a:off x="6210788" y="4937044"/>
            <a:ext cx="2740275" cy="929700"/>
          </a:xfrm>
          <a:prstGeom prst="rect">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Operand (Published)</a:t>
            </a:r>
            <a:r>
              <a:rPr lang="en-US" sz="900">
                <a:solidFill>
                  <a:schemeClr val="dk1"/>
                </a:solidFill>
                <a:latin typeface="Calibri"/>
                <a:ea typeface="Calibri"/>
                <a:cs typeface="Calibri"/>
                <a:sym typeface="Calibri"/>
              </a:rPr>
              <a:t>: Information for use with Operators. I own and therefore publish. It may be for:</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My API, selections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Historic data, analysis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Shared collections, I curate common data (users etc.)</a:t>
            </a:r>
            <a:endParaRPr sz="900">
              <a:solidFill>
                <a:schemeClr val="dk1"/>
              </a:solidFill>
              <a:latin typeface="Calibri"/>
              <a:ea typeface="Calibri"/>
              <a:cs typeface="Calibri"/>
              <a:sym typeface="Calibri"/>
            </a:endParaRPr>
          </a:p>
        </p:txBody>
      </p:sp>
      <p:sp>
        <p:nvSpPr>
          <p:cNvPr id="244" name="Google Shape;244;p25"/>
          <p:cNvSpPr/>
          <p:nvPr/>
        </p:nvSpPr>
        <p:spPr>
          <a:xfrm>
            <a:off x="7481213" y="1899863"/>
            <a:ext cx="1507275" cy="754425"/>
          </a:xfrm>
          <a:prstGeom prst="rect">
            <a:avLst/>
          </a:prstGeom>
          <a:noFill/>
          <a:ln w="12700" cap="flat" cmpd="sng">
            <a:solidFill>
              <a:schemeClr val="accent1"/>
            </a:solidFill>
            <a:prstDash val="solid"/>
            <a:round/>
            <a:headEnd type="none" w="sm" len="sm"/>
            <a:tailEnd type="none" w="sm" len="sm"/>
          </a:ln>
        </p:spPr>
        <p:txBody>
          <a:bodyPr spcFirstLastPara="1" wrap="square" lIns="68569" tIns="34275" rIns="68569" bIns="34275" anchor="t" anchorCtr="0">
            <a:noAutofit/>
          </a:bodyPr>
          <a:lstStyle/>
          <a:p>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An operator maps to the functionality provided by a service - its API. The API is the set of operators the service understands.</a:t>
            </a:r>
            <a:endParaRPr sz="1350"/>
          </a:p>
        </p:txBody>
      </p:sp>
      <p:cxnSp>
        <p:nvCxnSpPr>
          <p:cNvPr id="245" name="Google Shape;245;p25"/>
          <p:cNvCxnSpPr>
            <a:stCxn id="244" idx="2"/>
          </p:cNvCxnSpPr>
          <p:nvPr/>
        </p:nvCxnSpPr>
        <p:spPr>
          <a:xfrm flipH="1">
            <a:off x="7846275" y="2654288"/>
            <a:ext cx="388575" cy="25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6" name="Google Shape;246;p25"/>
          <p:cNvCxnSpPr>
            <a:stCxn id="244" idx="1"/>
          </p:cNvCxnSpPr>
          <p:nvPr/>
        </p:nvCxnSpPr>
        <p:spPr>
          <a:xfrm rot="10800000">
            <a:off x="4740938" y="1570800"/>
            <a:ext cx="2740275" cy="706275"/>
          </a:xfrm>
          <a:prstGeom prst="straightConnector1">
            <a:avLst/>
          </a:prstGeom>
          <a:noFill/>
          <a:ln w="9525" cap="flat" cmpd="sng">
            <a:solidFill>
              <a:schemeClr val="accent1"/>
            </a:solidFill>
            <a:prstDash val="solid"/>
            <a:miter lim="800000"/>
            <a:headEnd type="none" w="sm" len="sm"/>
            <a:tailEnd type="triangle" w="med" len="med"/>
          </a:ln>
        </p:spPr>
      </p:cxnSp>
      <p:sp>
        <p:nvSpPr>
          <p:cNvPr id="247" name="Google Shape;247;p25"/>
          <p:cNvSpPr/>
          <p:nvPr/>
        </p:nvSpPr>
        <p:spPr>
          <a:xfrm>
            <a:off x="258844" y="5441888"/>
            <a:ext cx="2117025" cy="176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675" b="1">
                <a:solidFill>
                  <a:schemeClr val="dk1"/>
                </a:solidFill>
                <a:latin typeface="Calibri"/>
                <a:ea typeface="Calibri"/>
                <a:cs typeface="Calibri"/>
                <a:sym typeface="Calibri"/>
              </a:rPr>
              <a:t>Data on the Outside vs Data on the Inside - Pat Helland</a:t>
            </a:r>
            <a:endParaRPr sz="675"/>
          </a:p>
        </p:txBody>
      </p:sp>
      <p:pic>
        <p:nvPicPr>
          <p:cNvPr id="248" name="Google Shape;248;p25"/>
          <p:cNvPicPr preferRelativeResize="0"/>
          <p:nvPr/>
        </p:nvPicPr>
        <p:blipFill rotWithShape="1">
          <a:blip r:embed="rId3">
            <a:alphaModFix/>
          </a:blip>
          <a:srcRect t="-1900" b="1900"/>
          <a:stretch/>
        </p:blipFill>
        <p:spPr>
          <a:xfrm>
            <a:off x="45225" y="1100175"/>
            <a:ext cx="7897518" cy="4188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1000"/>
                                        <p:tgtEl>
                                          <p:spTgt spid="246"/>
                                        </p:tgtEl>
                                      </p:cBhvr>
                                    </p:animEffect>
                                  </p:childTnLst>
                                </p:cTn>
                              </p:par>
                              <p:par>
                                <p:cTn id="11" presetID="10"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3"/>
                                        </p:tgtEl>
                                        <p:attrNameLst>
                                          <p:attrName>style.visibility</p:attrName>
                                        </p:attrNameLst>
                                      </p:cBhvr>
                                      <p:to>
                                        <p:strVal val="visible"/>
                                      </p:to>
                                    </p:set>
                                    <p:animEffect transition="in" filter="fade">
                                      <p:cBhvr>
                                        <p:cTn id="18"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8</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716692" y="4188643"/>
            <a:ext cx="3855308" cy="369332"/>
          </a:xfrm>
          <a:prstGeom prst="rect">
            <a:avLst/>
          </a:prstGeom>
          <a:noFill/>
        </p:spPr>
        <p:txBody>
          <a:bodyPr wrap="square" rtlCol="0">
            <a:spAutoFit/>
          </a:bodyPr>
          <a:lstStyle/>
          <a:p>
            <a:r>
              <a:rPr lang="en-US" dirty="0"/>
              <a:t>(Message)Event – Skinny, Notification</a:t>
            </a:r>
          </a:p>
        </p:txBody>
      </p:sp>
      <p:sp>
        <p:nvSpPr>
          <p:cNvPr id="6" name="TextBox 5">
            <a:extLst>
              <a:ext uri="{FF2B5EF4-FFF2-40B4-BE49-F238E27FC236}">
                <a16:creationId xmlns:a16="http://schemas.microsoft.com/office/drawing/2014/main" id="{246E62F0-B6E0-754A-B1DA-C607522FA24B}"/>
              </a:ext>
            </a:extLst>
          </p:cNvPr>
          <p:cNvSpPr txBox="1"/>
          <p:nvPr/>
        </p:nvSpPr>
        <p:spPr>
          <a:xfrm>
            <a:off x="5299171" y="4188642"/>
            <a:ext cx="2872462" cy="369332"/>
          </a:xfrm>
          <a:prstGeom prst="rect">
            <a:avLst/>
          </a:prstGeom>
          <a:noFill/>
        </p:spPr>
        <p:txBody>
          <a:bodyPr wrap="square" rtlCol="0">
            <a:spAutoFit/>
          </a:bodyPr>
          <a:lstStyle/>
          <a:p>
            <a:r>
              <a:rPr lang="en-US" dirty="0"/>
              <a:t>(Message)Document – Fat</a:t>
            </a:r>
          </a:p>
        </p:txBody>
      </p:sp>
      <p:sp>
        <p:nvSpPr>
          <p:cNvPr id="7" name="TextBox 6">
            <a:extLst>
              <a:ext uri="{FF2B5EF4-FFF2-40B4-BE49-F238E27FC236}">
                <a16:creationId xmlns:a16="http://schemas.microsoft.com/office/drawing/2014/main" id="{D21FD73E-4DBF-804B-9EBE-2B95DF79D958}"/>
              </a:ext>
            </a:extLst>
          </p:cNvPr>
          <p:cNvSpPr txBox="1"/>
          <p:nvPr/>
        </p:nvSpPr>
        <p:spPr>
          <a:xfrm>
            <a:off x="853602" y="4717675"/>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843216" y="4717675"/>
            <a:ext cx="3328417" cy="307777"/>
          </a:xfrm>
          <a:prstGeom prst="rect">
            <a:avLst/>
          </a:prstGeom>
          <a:noFill/>
        </p:spPr>
        <p:txBody>
          <a:bodyPr wrap="square" rtlCol="0">
            <a:spAutoFit/>
          </a:bodyPr>
          <a:lstStyle/>
          <a:p>
            <a:pPr algn="ctr"/>
            <a:r>
              <a:rPr lang="en-US" dirty="0"/>
              <a:t>Series, Supports Action</a:t>
            </a:r>
          </a:p>
        </p:txBody>
      </p:sp>
    </p:spTree>
    <p:extLst>
      <p:ext uri="{BB962C8B-B14F-4D97-AF65-F5344CB8AC3E}">
        <p14:creationId xmlns:p14="http://schemas.microsoft.com/office/powerpoint/2010/main" val="226577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6"/>
          <p:cNvPicPr preferRelativeResize="0"/>
          <p:nvPr/>
        </p:nvPicPr>
        <p:blipFill rotWithShape="1">
          <a:blip r:embed="rId3">
            <a:alphaModFix/>
          </a:blip>
          <a:srcRect/>
          <a:stretch/>
        </p:blipFill>
        <p:spPr>
          <a:xfrm>
            <a:off x="181406" y="1087242"/>
            <a:ext cx="5218822" cy="4533000"/>
          </a:xfrm>
          <a:prstGeom prst="rect">
            <a:avLst/>
          </a:prstGeom>
          <a:noFill/>
          <a:ln>
            <a:noFill/>
          </a:ln>
        </p:spPr>
      </p:pic>
      <p:sp>
        <p:nvSpPr>
          <p:cNvPr id="254" name="Google Shape;254;p26"/>
          <p:cNvSpPr/>
          <p:nvPr/>
        </p:nvSpPr>
        <p:spPr>
          <a:xfrm>
            <a:off x="3155943" y="4716129"/>
            <a:ext cx="1611900" cy="6624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listen for events that provide </a:t>
            </a:r>
            <a:r>
              <a:rPr lang="en-US" sz="900" b="1">
                <a:solidFill>
                  <a:schemeClr val="dk1"/>
                </a:solidFill>
                <a:latin typeface="Calibri"/>
                <a:ea typeface="Calibri"/>
                <a:cs typeface="Calibri"/>
                <a:sym typeface="Calibri"/>
              </a:rPr>
              <a:t>operand data</a:t>
            </a:r>
            <a:r>
              <a:rPr lang="en-US" sz="900">
                <a:solidFill>
                  <a:schemeClr val="dk1"/>
                </a:solidFill>
                <a:latin typeface="Calibri"/>
                <a:ea typeface="Calibri"/>
                <a:cs typeface="Calibri"/>
                <a:sym typeface="Calibri"/>
              </a:rPr>
              <a:t> we later need ”join” with </a:t>
            </a:r>
            <a:r>
              <a:rPr lang="en-US" sz="900" b="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 requests</a:t>
            </a:r>
            <a:endParaRPr sz="1350"/>
          </a:p>
        </p:txBody>
      </p:sp>
      <p:cxnSp>
        <p:nvCxnSpPr>
          <p:cNvPr id="255" name="Google Shape;255;p26"/>
          <p:cNvCxnSpPr>
            <a:stCxn id="254" idx="0"/>
          </p:cNvCxnSpPr>
          <p:nvPr/>
        </p:nvCxnSpPr>
        <p:spPr>
          <a:xfrm rot="10800000">
            <a:off x="2901693" y="3752904"/>
            <a:ext cx="1060200" cy="963225"/>
          </a:xfrm>
          <a:prstGeom prst="straightConnector1">
            <a:avLst/>
          </a:prstGeom>
          <a:noFill/>
          <a:ln w="9525" cap="flat" cmpd="sng">
            <a:solidFill>
              <a:schemeClr val="dk1"/>
            </a:solidFill>
            <a:prstDash val="solid"/>
            <a:miter lim="800000"/>
            <a:headEnd type="none" w="sm" len="sm"/>
            <a:tailEnd type="triangle" w="med" len="med"/>
          </a:ln>
        </p:spPr>
      </p:cxnSp>
      <p:sp>
        <p:nvSpPr>
          <p:cNvPr id="256" name="Google Shape;256;p26"/>
          <p:cNvSpPr/>
          <p:nvPr/>
        </p:nvSpPr>
        <p:spPr>
          <a:xfrm>
            <a:off x="5492756" y="3956286"/>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insert this into a database so that later we can </a:t>
            </a:r>
            <a:r>
              <a:rPr lang="en-US" sz="900" b="1">
                <a:solidFill>
                  <a:schemeClr val="dk1"/>
                </a:solidFill>
                <a:latin typeface="Calibri"/>
                <a:ea typeface="Calibri"/>
                <a:cs typeface="Calibri"/>
                <a:sym typeface="Calibri"/>
              </a:rPr>
              <a:t>lookup</a:t>
            </a:r>
            <a:r>
              <a:rPr lang="en-US" sz="900">
                <a:solidFill>
                  <a:schemeClr val="dk1"/>
                </a:solidFill>
                <a:latin typeface="Calibri"/>
                <a:ea typeface="Calibri"/>
                <a:cs typeface="Calibri"/>
                <a:sym typeface="Calibri"/>
              </a:rPr>
              <a:t> the </a:t>
            </a:r>
            <a:r>
              <a:rPr lang="en-US" sz="900" i="1">
                <a:solidFill>
                  <a:schemeClr val="dk1"/>
                </a:solidFill>
                <a:latin typeface="Calibri"/>
                <a:ea typeface="Calibri"/>
                <a:cs typeface="Calibri"/>
                <a:sym typeface="Calibri"/>
              </a:rPr>
              <a:t>operand</a:t>
            </a:r>
            <a:r>
              <a:rPr lang="en-US" sz="900">
                <a:solidFill>
                  <a:schemeClr val="dk1"/>
                </a:solidFill>
                <a:latin typeface="Calibri"/>
                <a:ea typeface="Calibri"/>
                <a:cs typeface="Calibri"/>
                <a:sym typeface="Calibri"/>
              </a:rPr>
              <a:t> data required by an </a:t>
            </a:r>
            <a:r>
              <a:rPr lang="en-US" sz="900" i="1">
                <a:solidFill>
                  <a:schemeClr val="dk1"/>
                </a:solidFill>
                <a:latin typeface="Calibri"/>
                <a:ea typeface="Calibri"/>
                <a:cs typeface="Calibri"/>
                <a:sym typeface="Calibri"/>
              </a:rPr>
              <a:t>operator</a:t>
            </a:r>
            <a:r>
              <a:rPr lang="en-US" sz="900">
                <a:solidFill>
                  <a:schemeClr val="dk1"/>
                </a:solidFill>
                <a:latin typeface="Calibri"/>
                <a:ea typeface="Calibri"/>
                <a:cs typeface="Calibri"/>
                <a:sym typeface="Calibri"/>
              </a:rPr>
              <a:t>.</a:t>
            </a:r>
            <a:endParaRPr sz="1350"/>
          </a:p>
        </p:txBody>
      </p:sp>
      <p:cxnSp>
        <p:nvCxnSpPr>
          <p:cNvPr id="257" name="Google Shape;257;p26"/>
          <p:cNvCxnSpPr>
            <a:stCxn id="256" idx="1"/>
          </p:cNvCxnSpPr>
          <p:nvPr/>
        </p:nvCxnSpPr>
        <p:spPr>
          <a:xfrm rot="10800000">
            <a:off x="4279781" y="3565911"/>
            <a:ext cx="1212975" cy="771300"/>
          </a:xfrm>
          <a:prstGeom prst="straightConnector1">
            <a:avLst/>
          </a:prstGeom>
          <a:noFill/>
          <a:ln w="9525" cap="flat" cmpd="sng">
            <a:solidFill>
              <a:schemeClr val="dk1"/>
            </a:solidFill>
            <a:prstDash val="solid"/>
            <a:miter lim="800000"/>
            <a:headEnd type="none" w="sm" len="sm"/>
            <a:tailEnd type="triangle" w="med" len="med"/>
          </a:ln>
        </p:spPr>
      </p:cxnSp>
      <p:sp>
        <p:nvSpPr>
          <p:cNvPr id="258" name="Google Shape;258;p26"/>
          <p:cNvSpPr/>
          <p:nvPr/>
        </p:nvSpPr>
        <p:spPr>
          <a:xfrm>
            <a:off x="5603850" y="2508413"/>
            <a:ext cx="1362825" cy="6873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When we need to to </a:t>
            </a:r>
            <a:r>
              <a:rPr lang="en-US" sz="900" i="1">
                <a:solidFill>
                  <a:schemeClr val="dk1"/>
                </a:solidFill>
                <a:latin typeface="Calibri"/>
                <a:ea typeface="Calibri"/>
                <a:cs typeface="Calibri"/>
                <a:sym typeface="Calibri"/>
              </a:rPr>
              <a:t>resolve a reference</a:t>
            </a:r>
            <a:r>
              <a:rPr lang="en-US" sz="900">
                <a:solidFill>
                  <a:schemeClr val="dk1"/>
                </a:solidFill>
                <a:latin typeface="Calibri"/>
                <a:ea typeface="Calibri"/>
                <a:cs typeface="Calibri"/>
                <a:sym typeface="Calibri"/>
              </a:rPr>
              <a:t> to carry out work we can now look it up</a:t>
            </a:r>
            <a:endParaRPr sz="1350"/>
          </a:p>
        </p:txBody>
      </p:sp>
      <p:cxnSp>
        <p:nvCxnSpPr>
          <p:cNvPr id="259" name="Google Shape;259;p26"/>
          <p:cNvCxnSpPr>
            <a:stCxn id="258" idx="1"/>
          </p:cNvCxnSpPr>
          <p:nvPr/>
        </p:nvCxnSpPr>
        <p:spPr>
          <a:xfrm flipH="1">
            <a:off x="4156425" y="2852100"/>
            <a:ext cx="1447425" cy="11475"/>
          </a:xfrm>
          <a:prstGeom prst="straightConnector1">
            <a:avLst/>
          </a:prstGeom>
          <a:noFill/>
          <a:ln w="9525" cap="flat" cmpd="sng">
            <a:solidFill>
              <a:schemeClr val="dk1"/>
            </a:solidFill>
            <a:prstDash val="solid"/>
            <a:miter lim="800000"/>
            <a:headEnd type="none" w="sm" len="sm"/>
            <a:tailEnd type="triangle" w="med" len="med"/>
          </a:ln>
        </p:spPr>
      </p:cxnSp>
      <p:sp>
        <p:nvSpPr>
          <p:cNvPr id="260" name="Google Shape;260;p26"/>
          <p:cNvSpPr/>
          <p:nvPr/>
        </p:nvSpPr>
        <p:spPr>
          <a:xfrm>
            <a:off x="6248090" y="1386610"/>
            <a:ext cx="1510650" cy="7618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removes the need for us to do a GET/send a request to the owner of the data and thus ”</a:t>
            </a:r>
            <a:r>
              <a:rPr lang="en-US" sz="900" i="1">
                <a:solidFill>
                  <a:schemeClr val="dk1"/>
                </a:solidFill>
                <a:latin typeface="Calibri"/>
                <a:ea typeface="Calibri"/>
                <a:cs typeface="Calibri"/>
                <a:sym typeface="Calibri"/>
              </a:rPr>
              <a:t>join</a:t>
            </a:r>
            <a:r>
              <a:rPr lang="en-US" sz="900">
                <a:solidFill>
                  <a:schemeClr val="dk1"/>
                </a:solidFill>
                <a:latin typeface="Calibri"/>
                <a:ea typeface="Calibri"/>
                <a:cs typeface="Calibri"/>
                <a:sym typeface="Calibri"/>
              </a:rPr>
              <a:t>” across a distributed system.</a:t>
            </a:r>
            <a:endParaRPr sz="1350"/>
          </a:p>
        </p:txBody>
      </p:sp>
      <p:cxnSp>
        <p:nvCxnSpPr>
          <p:cNvPr id="261" name="Google Shape;261;p26"/>
          <p:cNvCxnSpPr>
            <a:stCxn id="260" idx="1"/>
          </p:cNvCxnSpPr>
          <p:nvPr/>
        </p:nvCxnSpPr>
        <p:spPr>
          <a:xfrm flipH="1">
            <a:off x="4149065" y="1767535"/>
            <a:ext cx="2099025" cy="9236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p:nvPr/>
        </p:nvSpPr>
        <p:spPr>
          <a:xfrm>
            <a:off x="4572000" y="4054406"/>
            <a:ext cx="1928025" cy="5465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Typically operand data is Series data so we should use a Stream to publish it.</a:t>
            </a:r>
            <a:endParaRPr sz="1350"/>
          </a:p>
        </p:txBody>
      </p:sp>
      <p:cxnSp>
        <p:nvCxnSpPr>
          <p:cNvPr id="338" name="Google Shape;338;p34"/>
          <p:cNvCxnSpPr>
            <a:stCxn id="337" idx="1"/>
          </p:cNvCxnSpPr>
          <p:nvPr/>
        </p:nvCxnSpPr>
        <p:spPr>
          <a:xfrm rot="10800000">
            <a:off x="2933775" y="3752794"/>
            <a:ext cx="1638225" cy="574875"/>
          </a:xfrm>
          <a:prstGeom prst="straightConnector1">
            <a:avLst/>
          </a:prstGeom>
          <a:noFill/>
          <a:ln w="9525" cap="flat" cmpd="sng">
            <a:solidFill>
              <a:schemeClr val="dk1"/>
            </a:solidFill>
            <a:prstDash val="solid"/>
            <a:miter lim="800000"/>
            <a:headEnd type="none" w="sm" len="sm"/>
            <a:tailEnd type="triangle" w="med" len="med"/>
          </a:ln>
        </p:spPr>
      </p:cxnSp>
      <p:sp>
        <p:nvSpPr>
          <p:cNvPr id="339" name="Google Shape;339;p34"/>
          <p:cNvSpPr/>
          <p:nvPr/>
        </p:nvSpPr>
        <p:spPr>
          <a:xfrm>
            <a:off x="4992000" y="4909275"/>
            <a:ext cx="2130300" cy="817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sz="900" i="1">
                <a:solidFill>
                  <a:schemeClr val="dk1"/>
                </a:solidFill>
                <a:latin typeface="Calibri"/>
                <a:ea typeface="Calibri"/>
                <a:cs typeface="Calibri"/>
                <a:sym typeface="Calibri"/>
              </a:rPr>
              <a:t>Archive and Replay</a:t>
            </a:r>
            <a:r>
              <a:rPr lang="en-US" sz="900">
                <a:solidFill>
                  <a:schemeClr val="dk1"/>
                </a:solidFill>
                <a:latin typeface="Calibri"/>
                <a:ea typeface="Calibri"/>
                <a:cs typeface="Calibri"/>
                <a:sym typeface="Calibri"/>
              </a:rPr>
              <a:t> means:</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rebuild a cache on demand</a:t>
            </a:r>
            <a:endParaRPr sz="900">
              <a:solidFill>
                <a:schemeClr val="dk1"/>
              </a:solidFill>
              <a:latin typeface="Calibri"/>
              <a:ea typeface="Calibri"/>
              <a:cs typeface="Calibri"/>
              <a:sym typeface="Calibri"/>
            </a:endParaRPr>
          </a:p>
          <a:p>
            <a:pPr marL="342900" indent="-228600">
              <a:buClr>
                <a:schemeClr val="dk1"/>
              </a:buClr>
              <a:buSzPts val="1200"/>
              <a:buFont typeface="Calibri"/>
              <a:buChar char="●"/>
            </a:pPr>
            <a:r>
              <a:rPr lang="en-US" sz="900">
                <a:solidFill>
                  <a:schemeClr val="dk1"/>
                </a:solidFill>
                <a:latin typeface="Calibri"/>
                <a:ea typeface="Calibri"/>
                <a:cs typeface="Calibri"/>
                <a:sym typeface="Calibri"/>
              </a:rPr>
              <a:t>We can add new consumers of existing operand data and “catch up” with the past.</a:t>
            </a:r>
            <a:endParaRPr sz="900">
              <a:solidFill>
                <a:schemeClr val="dk1"/>
              </a:solidFill>
              <a:latin typeface="Calibri"/>
              <a:ea typeface="Calibri"/>
              <a:cs typeface="Calibri"/>
              <a:sym typeface="Calibri"/>
            </a:endParaRPr>
          </a:p>
        </p:txBody>
      </p:sp>
      <p:cxnSp>
        <p:nvCxnSpPr>
          <p:cNvPr id="340" name="Google Shape;340;p34"/>
          <p:cNvCxnSpPr>
            <a:stCxn id="339" idx="1"/>
          </p:cNvCxnSpPr>
          <p:nvPr/>
        </p:nvCxnSpPr>
        <p:spPr>
          <a:xfrm rot="10800000">
            <a:off x="3137550" y="3710813"/>
            <a:ext cx="1854450" cy="1607400"/>
          </a:xfrm>
          <a:prstGeom prst="straightConnector1">
            <a:avLst/>
          </a:prstGeom>
          <a:noFill/>
          <a:ln w="9525" cap="flat" cmpd="sng">
            <a:solidFill>
              <a:schemeClr val="dk1"/>
            </a:solidFill>
            <a:prstDash val="solid"/>
            <a:miter lim="800000"/>
            <a:headEnd type="none" w="sm" len="sm"/>
            <a:tailEnd type="triangle" w="med" len="med"/>
          </a:ln>
        </p:spPr>
      </p:cxnSp>
      <p:sp>
        <p:nvSpPr>
          <p:cNvPr id="341" name="Google Shape;341;p34"/>
          <p:cNvSpPr/>
          <p:nvPr/>
        </p:nvSpPr>
        <p:spPr>
          <a:xfrm>
            <a:off x="6671719" y="1739250"/>
            <a:ext cx="1980675" cy="7112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Unless it is a private </a:t>
            </a:r>
            <a:r>
              <a:rPr lang="en-US" sz="900" b="1">
                <a:solidFill>
                  <a:schemeClr val="dk1"/>
                </a:solidFill>
                <a:latin typeface="Calibri"/>
                <a:ea typeface="Calibri"/>
                <a:cs typeface="Calibri"/>
                <a:sym typeface="Calibri"/>
              </a:rPr>
              <a:t>reply</a:t>
            </a:r>
            <a:r>
              <a:rPr lang="en-US" sz="900">
                <a:solidFill>
                  <a:schemeClr val="dk1"/>
                </a:solidFill>
                <a:latin typeface="Calibri"/>
                <a:ea typeface="Calibri"/>
                <a:cs typeface="Calibri"/>
                <a:sym typeface="Calibri"/>
              </a:rPr>
              <a:t> we tend to default to a stream for an event because it gives us flexibility about its usage as operand data.</a:t>
            </a:r>
            <a:endParaRPr sz="1350"/>
          </a:p>
        </p:txBody>
      </p:sp>
      <p:cxnSp>
        <p:nvCxnSpPr>
          <p:cNvPr id="342" name="Google Shape;342;p34"/>
          <p:cNvCxnSpPr>
            <a:stCxn id="341" idx="1"/>
          </p:cNvCxnSpPr>
          <p:nvPr/>
        </p:nvCxnSpPr>
        <p:spPr>
          <a:xfrm flipH="1">
            <a:off x="5337469" y="2094863"/>
            <a:ext cx="1334250" cy="126900"/>
          </a:xfrm>
          <a:prstGeom prst="straightConnector1">
            <a:avLst/>
          </a:prstGeom>
          <a:noFill/>
          <a:ln w="9525" cap="flat" cmpd="sng">
            <a:solidFill>
              <a:schemeClr val="dk1"/>
            </a:solidFill>
            <a:prstDash val="solid"/>
            <a:miter lim="800000"/>
            <a:headEnd type="none" w="sm" len="sm"/>
            <a:tailEnd type="triangle" w="med" len="med"/>
          </a:ln>
        </p:spPr>
      </p:cxnSp>
      <p:pic>
        <p:nvPicPr>
          <p:cNvPr id="345" name="Google Shape;345;p34"/>
          <p:cNvPicPr preferRelativeResize="0"/>
          <p:nvPr/>
        </p:nvPicPr>
        <p:blipFill>
          <a:blip r:embed="rId3">
            <a:alphaModFix/>
          </a:blip>
          <a:stretch>
            <a:fillRect/>
          </a:stretch>
        </p:blipFill>
        <p:spPr>
          <a:xfrm>
            <a:off x="114300" y="971551"/>
            <a:ext cx="5604844" cy="4868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1000"/>
                                        <p:tgtEl>
                                          <p:spTgt spid="3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1000"/>
                                        <p:tgtEl>
                                          <p:spTgt spid="340"/>
                                        </p:tgtEl>
                                      </p:cBhvr>
                                    </p:animEffect>
                                  </p:childTnLst>
                                </p:cTn>
                              </p:par>
                              <p:par>
                                <p:cTn id="16" presetID="10" presetClass="entr" presetSubtype="0" fill="hold" nodeType="withEffect">
                                  <p:stCondLst>
                                    <p:cond delay="0"/>
                                  </p:stCondLst>
                                  <p:childTnLst>
                                    <p:set>
                                      <p:cBhvr>
                                        <p:cTn id="17" dur="1" fill="hold">
                                          <p:stCondLst>
                                            <p:cond delay="0"/>
                                          </p:stCondLst>
                                        </p:cTn>
                                        <p:tgtEl>
                                          <p:spTgt spid="339"/>
                                        </p:tgtEl>
                                        <p:attrNameLst>
                                          <p:attrName>style.visibility</p:attrName>
                                        </p:attrNameLst>
                                      </p:cBhvr>
                                      <p:to>
                                        <p:strVal val="visible"/>
                                      </p:to>
                                    </p:set>
                                    <p:animEffect transition="in" filter="fade">
                                      <p:cBhvr>
                                        <p:cTn id="18" dur="1000"/>
                                        <p:tgtEl>
                                          <p:spTgt spid="3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1"/>
                                        </p:tgtEl>
                                        <p:attrNameLst>
                                          <p:attrName>style.visibility</p:attrName>
                                        </p:attrNameLst>
                                      </p:cBhvr>
                                      <p:to>
                                        <p:strVal val="visible"/>
                                      </p:to>
                                    </p:set>
                                    <p:animEffect transition="in" filter="fade">
                                      <p:cBhvr>
                                        <p:cTn id="23" dur="1000"/>
                                        <p:tgtEl>
                                          <p:spTgt spid="341"/>
                                        </p:tgtEl>
                                      </p:cBhvr>
                                    </p:animEffect>
                                  </p:childTnLst>
                                </p:cTn>
                              </p:par>
                              <p:par>
                                <p:cTn id="24" presetID="10" presetClass="entr" presetSubtype="0" fill="hold" nodeType="withEffect">
                                  <p:stCondLst>
                                    <p:cond delay="0"/>
                                  </p:stCondLst>
                                  <p:childTnLst>
                                    <p:set>
                                      <p:cBhvr>
                                        <p:cTn id="25" dur="1" fill="hold">
                                          <p:stCondLst>
                                            <p:cond delay="0"/>
                                          </p:stCondLst>
                                        </p:cTn>
                                        <p:tgtEl>
                                          <p:spTgt spid="342"/>
                                        </p:tgtEl>
                                        <p:attrNameLst>
                                          <p:attrName>style.visibility</p:attrName>
                                        </p:attrNameLst>
                                      </p:cBhvr>
                                      <p:to>
                                        <p:strVal val="visible"/>
                                      </p:to>
                                    </p:set>
                                    <p:animEffect transition="in" filter="fade">
                                      <p:cBhvr>
                                        <p:cTn id="26"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6"/>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58" name="Google Shape;358;p36"/>
          <p:cNvSpPr/>
          <p:nvPr/>
        </p:nvSpPr>
        <p:spPr>
          <a:xfrm>
            <a:off x="6209869" y="2925806"/>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the entity store and the lookup store (for operand data) are in the same database we have locality.</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59" name="Google Shape;359;p36"/>
          <p:cNvCxnSpPr>
            <a:stCxn id="358" idx="1"/>
          </p:cNvCxnSpPr>
          <p:nvPr/>
        </p:nvCxnSpPr>
        <p:spPr>
          <a:xfrm rot="10800000">
            <a:off x="4279819" y="3056531"/>
            <a:ext cx="1930050" cy="210375"/>
          </a:xfrm>
          <a:prstGeom prst="straightConnector1">
            <a:avLst/>
          </a:prstGeom>
          <a:noFill/>
          <a:ln w="9525" cap="flat" cmpd="sng">
            <a:solidFill>
              <a:schemeClr val="dk1"/>
            </a:solidFill>
            <a:prstDash val="solid"/>
            <a:miter lim="800000"/>
            <a:headEnd type="none" w="sm" len="sm"/>
            <a:tailEnd type="triangle" w="med" len="med"/>
          </a:ln>
        </p:spPr>
      </p:cxnSp>
      <p:sp>
        <p:nvSpPr>
          <p:cNvPr id="360" name="Google Shape;360;p36"/>
          <p:cNvSpPr/>
          <p:nvPr/>
        </p:nvSpPr>
        <p:spPr>
          <a:xfrm>
            <a:off x="6570881" y="3785569"/>
            <a:ext cx="1577250" cy="5204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This means that operand data can be accessed by a database join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1" name="Google Shape;361;p36"/>
          <p:cNvCxnSpPr>
            <a:stCxn id="360" idx="1"/>
          </p:cNvCxnSpPr>
          <p:nvPr/>
        </p:nvCxnSpPr>
        <p:spPr>
          <a:xfrm rot="10800000">
            <a:off x="4167206" y="3292031"/>
            <a:ext cx="2403675" cy="753750"/>
          </a:xfrm>
          <a:prstGeom prst="straightConnector1">
            <a:avLst/>
          </a:prstGeom>
          <a:noFill/>
          <a:ln w="9525" cap="flat" cmpd="sng">
            <a:solidFill>
              <a:schemeClr val="dk1"/>
            </a:solidFill>
            <a:prstDash val="solid"/>
            <a:miter lim="800000"/>
            <a:headEnd type="none" w="sm" len="sm"/>
            <a:tailEnd type="triangle" w="med" len="med"/>
          </a:ln>
        </p:spPr>
      </p:cxnSp>
      <p:sp>
        <p:nvSpPr>
          <p:cNvPr id="362" name="Google Shape;362;p36"/>
          <p:cNvSpPr/>
          <p:nvPr/>
        </p:nvSpPr>
        <p:spPr>
          <a:xfrm>
            <a:off x="6797813" y="2162231"/>
            <a:ext cx="1577250"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It also means that we can have a transactional outbox</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63" name="Google Shape;363;p36"/>
          <p:cNvCxnSpPr>
            <a:stCxn id="362" idx="1"/>
          </p:cNvCxnSpPr>
          <p:nvPr/>
        </p:nvCxnSpPr>
        <p:spPr>
          <a:xfrm flipH="1">
            <a:off x="4183313" y="2362594"/>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10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1"/>
                                        </p:tgtEl>
                                        <p:attrNameLst>
                                          <p:attrName>style.visibility</p:attrName>
                                        </p:attrNameLst>
                                      </p:cBhvr>
                                      <p:to>
                                        <p:strVal val="visible"/>
                                      </p:to>
                                    </p:set>
                                    <p:animEffect transition="in" filter="fade">
                                      <p:cBhvr>
                                        <p:cTn id="15" dur="1000"/>
                                        <p:tgtEl>
                                          <p:spTgt spid="361"/>
                                        </p:tgtEl>
                                      </p:cBhvr>
                                    </p:animEffect>
                                  </p:childTnLst>
                                </p:cTn>
                              </p:par>
                              <p:par>
                                <p:cTn id="16" presetID="10" presetClass="entr" presetSubtype="0" fill="hold" nodeType="with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2"/>
                                        </p:tgtEl>
                                        <p:attrNameLst>
                                          <p:attrName>style.visibility</p:attrName>
                                        </p:attrNameLst>
                                      </p:cBhvr>
                                      <p:to>
                                        <p:strVal val="visible"/>
                                      </p:to>
                                    </p:set>
                                    <p:animEffect transition="in" filter="fade">
                                      <p:cBhvr>
                                        <p:cTn id="23" dur="1000"/>
                                        <p:tgtEl>
                                          <p:spTgt spid="362"/>
                                        </p:tgtEl>
                                      </p:cBhvr>
                                    </p:animEffect>
                                  </p:childTnLst>
                                </p:cTn>
                              </p:par>
                              <p:par>
                                <p:cTn id="24" presetID="10" presetClass="entr" presetSubtype="0" fill="hold" nodeType="withEffect">
                                  <p:stCondLst>
                                    <p:cond delay="0"/>
                                  </p:stCondLst>
                                  <p:childTnLst>
                                    <p:set>
                                      <p:cBhvr>
                                        <p:cTn id="25" dur="1" fill="hold">
                                          <p:stCondLst>
                                            <p:cond delay="0"/>
                                          </p:stCondLst>
                                        </p:cTn>
                                        <p:tgtEl>
                                          <p:spTgt spid="363"/>
                                        </p:tgtEl>
                                        <p:attrNameLst>
                                          <p:attrName>style.visibility</p:attrName>
                                        </p:attrNameLst>
                                      </p:cBhvr>
                                      <p:to>
                                        <p:strVal val="visible"/>
                                      </p:to>
                                    </p:set>
                                    <p:animEffect transition="in" filter="fade">
                                      <p:cBhvr>
                                        <p:cTn id="26" dur="10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7"/>
          <p:cNvPicPr preferRelativeResize="0"/>
          <p:nvPr/>
        </p:nvPicPr>
        <p:blipFill>
          <a:blip r:embed="rId3">
            <a:alphaModFix/>
          </a:blip>
          <a:stretch>
            <a:fillRect/>
          </a:stretch>
        </p:blipFill>
        <p:spPr>
          <a:xfrm>
            <a:off x="114300" y="971551"/>
            <a:ext cx="5658501" cy="4914899"/>
          </a:xfrm>
          <a:prstGeom prst="rect">
            <a:avLst/>
          </a:prstGeom>
          <a:noFill/>
          <a:ln>
            <a:noFill/>
          </a:ln>
        </p:spPr>
      </p:pic>
      <p:sp>
        <p:nvSpPr>
          <p:cNvPr id="370" name="Google Shape;370;p37"/>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In a distributed database that does not support ACID we can only gain locality with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1" name="Google Shape;371;p37"/>
          <p:cNvCxnSpPr>
            <a:stCxn id="370" idx="1"/>
          </p:cNvCxnSpPr>
          <p:nvPr/>
        </p:nvCxnSpPr>
        <p:spPr>
          <a:xfrm rot="10800000">
            <a:off x="4210163" y="3311119"/>
            <a:ext cx="2526975" cy="24075"/>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37"/>
          <p:cNvSpPr/>
          <p:nvPr/>
        </p:nvSpPr>
        <p:spPr>
          <a:xfrm>
            <a:off x="6797813" y="2162231"/>
            <a:ext cx="1629225" cy="5427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have a transactional outbox with ACID transaction support still.</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73" name="Google Shape;373;p37"/>
          <p:cNvCxnSpPr>
            <a:stCxn id="372" idx="1"/>
          </p:cNvCxnSpPr>
          <p:nvPr/>
        </p:nvCxnSpPr>
        <p:spPr>
          <a:xfrm flipH="1">
            <a:off x="4183313" y="2433581"/>
            <a:ext cx="2614500" cy="5427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animEffect transition="in" filter="fade">
                                      <p:cBhvr>
                                        <p:cTn id="10" dur="1000"/>
                                        <p:tgtEl>
                                          <p:spTgt spid="3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3"/>
                                        </p:tgtEl>
                                        <p:attrNameLst>
                                          <p:attrName>style.visibility</p:attrName>
                                        </p:attrNameLst>
                                      </p:cBhvr>
                                      <p:to>
                                        <p:strVal val="visible"/>
                                      </p:to>
                                    </p:set>
                                    <p:animEffect transition="in" filter="fade">
                                      <p:cBhvr>
                                        <p:cTn id="15" dur="1000"/>
                                        <p:tgtEl>
                                          <p:spTgt spid="373"/>
                                        </p:tgtEl>
                                      </p:cBhvr>
                                    </p:animEffect>
                                  </p:childTnLst>
                                </p:cTn>
                              </p:par>
                              <p:par>
                                <p:cTn id="16" presetID="10" presetClass="entr" presetSubtype="0" fill="hold" nodeType="withEffect">
                                  <p:stCondLst>
                                    <p:cond delay="0"/>
                                  </p:stCondLst>
                                  <p:childTnLst>
                                    <p:set>
                                      <p:cBhvr>
                                        <p:cTn id="17" dur="1" fill="hold">
                                          <p:stCondLst>
                                            <p:cond delay="0"/>
                                          </p:stCondLst>
                                        </p:cTn>
                                        <p:tgtEl>
                                          <p:spTgt spid="372"/>
                                        </p:tgtEl>
                                        <p:attrNameLst>
                                          <p:attrName>style.visibility</p:attrName>
                                        </p:attrNameLst>
                                      </p:cBhvr>
                                      <p:to>
                                        <p:strVal val="visible"/>
                                      </p:to>
                                    </p:set>
                                    <p:animEffect transition="in" filter="fade">
                                      <p:cBhvr>
                                        <p:cTn id="18"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p:nvPr/>
        </p:nvSpPr>
        <p:spPr>
          <a:xfrm>
            <a:off x="6737138" y="2975756"/>
            <a:ext cx="1629225" cy="71887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cannot get locality, and there is no difference between a lookup to our operand data collection and another database.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0" name="Google Shape;380;p38"/>
          <p:cNvCxnSpPr>
            <a:stCxn id="379" idx="1"/>
          </p:cNvCxnSpPr>
          <p:nvPr/>
        </p:nvCxnSpPr>
        <p:spPr>
          <a:xfrm rot="10800000">
            <a:off x="6242588" y="3324619"/>
            <a:ext cx="494550" cy="10575"/>
          </a:xfrm>
          <a:prstGeom prst="straightConnector1">
            <a:avLst/>
          </a:prstGeom>
          <a:noFill/>
          <a:ln w="9525" cap="flat" cmpd="sng">
            <a:solidFill>
              <a:schemeClr val="dk1"/>
            </a:solidFill>
            <a:prstDash val="solid"/>
            <a:miter lim="800000"/>
            <a:headEnd type="none" w="sm" len="sm"/>
            <a:tailEnd type="triangle" w="med" len="med"/>
          </a:ln>
        </p:spPr>
      </p:cxnSp>
      <p:pic>
        <p:nvPicPr>
          <p:cNvPr id="381" name="Google Shape;381;p38"/>
          <p:cNvPicPr preferRelativeResize="0"/>
          <p:nvPr/>
        </p:nvPicPr>
        <p:blipFill>
          <a:blip r:embed="rId3">
            <a:alphaModFix/>
          </a:blip>
          <a:stretch>
            <a:fillRect/>
          </a:stretch>
        </p:blipFill>
        <p:spPr>
          <a:xfrm>
            <a:off x="114300" y="971550"/>
            <a:ext cx="6013987" cy="4872794"/>
          </a:xfrm>
          <a:prstGeom prst="rect">
            <a:avLst/>
          </a:prstGeom>
          <a:noFill/>
          <a:ln>
            <a:noFill/>
          </a:ln>
        </p:spPr>
      </p:pic>
      <p:sp>
        <p:nvSpPr>
          <p:cNvPr id="382" name="Google Shape;382;p38"/>
          <p:cNvSpPr/>
          <p:nvPr/>
        </p:nvSpPr>
        <p:spPr>
          <a:xfrm>
            <a:off x="7060613" y="1593769"/>
            <a:ext cx="1629225" cy="400725"/>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We can only get a Transactional Outbox with support for 2PC</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83" name="Google Shape;383;p38"/>
          <p:cNvCxnSpPr>
            <a:stCxn id="382" idx="1"/>
          </p:cNvCxnSpPr>
          <p:nvPr/>
        </p:nvCxnSpPr>
        <p:spPr>
          <a:xfrm flipH="1">
            <a:off x="5926163" y="1794131"/>
            <a:ext cx="1134450" cy="8028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9"/>
          <p:cNvPicPr preferRelativeResize="0"/>
          <p:nvPr/>
        </p:nvPicPr>
        <p:blipFill>
          <a:blip r:embed="rId3">
            <a:alphaModFix/>
          </a:blip>
          <a:stretch>
            <a:fillRect/>
          </a:stretch>
        </p:blipFill>
        <p:spPr>
          <a:xfrm>
            <a:off x="300414" y="1265550"/>
            <a:ext cx="7695937" cy="4283026"/>
          </a:xfrm>
          <a:prstGeom prst="rect">
            <a:avLst/>
          </a:prstGeom>
          <a:noFill/>
          <a:ln>
            <a:noFill/>
          </a:ln>
        </p:spPr>
      </p:pic>
      <p:sp>
        <p:nvSpPr>
          <p:cNvPr id="390" name="Google Shape;390;p39"/>
          <p:cNvSpPr/>
          <p:nvPr/>
        </p:nvSpPr>
        <p:spPr>
          <a:xfrm>
            <a:off x="6737138" y="3335194"/>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Without </a:t>
            </a:r>
            <a:r>
              <a:rPr lang="en-US" sz="900" i="1">
                <a:solidFill>
                  <a:schemeClr val="dk1"/>
                </a:solidFill>
                <a:latin typeface="Calibri"/>
                <a:ea typeface="Calibri"/>
                <a:cs typeface="Calibri"/>
                <a:sym typeface="Calibri"/>
              </a:rPr>
              <a:t>single table design</a:t>
            </a:r>
            <a:r>
              <a:rPr lang="en-US" sz="900">
                <a:solidFill>
                  <a:schemeClr val="dk1"/>
                </a:solidFill>
                <a:latin typeface="Calibri"/>
                <a:ea typeface="Calibri"/>
                <a:cs typeface="Calibri"/>
                <a:sym typeface="Calibri"/>
              </a:rPr>
              <a:t> we and locality, the tradeoffs to a shared distributed database table may change.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1" name="Google Shape;391;p39"/>
          <p:cNvCxnSpPr>
            <a:stCxn id="390" idx="1"/>
          </p:cNvCxnSpPr>
          <p:nvPr/>
        </p:nvCxnSpPr>
        <p:spPr>
          <a:xfrm rot="10800000">
            <a:off x="5716988" y="2965069"/>
            <a:ext cx="1020150" cy="697275"/>
          </a:xfrm>
          <a:prstGeom prst="straightConnector1">
            <a:avLst/>
          </a:prstGeom>
          <a:noFill/>
          <a:ln w="9525" cap="flat" cmpd="sng">
            <a:solidFill>
              <a:schemeClr val="dk1"/>
            </a:solidFill>
            <a:prstDash val="solid"/>
            <a:miter lim="800000"/>
            <a:headEnd type="none" w="sm" len="sm"/>
            <a:tailEnd type="triangle" w="med" len="med"/>
          </a:ln>
        </p:spPr>
      </p:cxnSp>
      <p:sp>
        <p:nvSpPr>
          <p:cNvPr id="392" name="Google Shape;392;p39"/>
          <p:cNvSpPr/>
          <p:nvPr/>
        </p:nvSpPr>
        <p:spPr>
          <a:xfrm>
            <a:off x="6980138" y="4591838"/>
            <a:ext cx="1629225" cy="6543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If we agree to fork for a different schema, we may be able to share with others to reduce costs of replication.</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393" name="Google Shape;393;p39"/>
          <p:cNvCxnSpPr>
            <a:stCxn id="392" idx="1"/>
          </p:cNvCxnSpPr>
          <p:nvPr/>
        </p:nvCxnSpPr>
        <p:spPr>
          <a:xfrm rot="10800000">
            <a:off x="5706413" y="3077813"/>
            <a:ext cx="1273725" cy="184117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Effect transition="in" filter="fade">
                                      <p:cBhvr>
                                        <p:cTn id="10" dur="1000"/>
                                        <p:tgtEl>
                                          <p:spTgt spid="3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3"/>
                                        </p:tgtEl>
                                        <p:attrNameLst>
                                          <p:attrName>style.visibility</p:attrName>
                                        </p:attrNameLst>
                                      </p:cBhvr>
                                      <p:to>
                                        <p:strVal val="visible"/>
                                      </p:to>
                                    </p:set>
                                    <p:animEffect transition="in" filter="fade">
                                      <p:cBhvr>
                                        <p:cTn id="15" dur="1000"/>
                                        <p:tgtEl>
                                          <p:spTgt spid="393"/>
                                        </p:tgtEl>
                                      </p:cBhvr>
                                    </p:animEffect>
                                  </p:childTnLst>
                                </p:cTn>
                              </p:par>
                              <p:par>
                                <p:cTn id="16" presetID="10" presetClass="entr" presetSubtype="0" fill="hold" nodeType="withEffect">
                                  <p:stCondLst>
                                    <p:cond delay="0"/>
                                  </p:stCondLst>
                                  <p:childTnLst>
                                    <p:set>
                                      <p:cBhvr>
                                        <p:cTn id="17" dur="1" fill="hold">
                                          <p:stCondLst>
                                            <p:cond delay="0"/>
                                          </p:stCondLst>
                                        </p:cTn>
                                        <p:tgtEl>
                                          <p:spTgt spid="392"/>
                                        </p:tgtEl>
                                        <p:attrNameLst>
                                          <p:attrName>style.visibility</p:attrName>
                                        </p:attrNameLst>
                                      </p:cBhvr>
                                      <p:to>
                                        <p:strVal val="visible"/>
                                      </p:to>
                                    </p:set>
                                    <p:animEffect transition="in" filter="fade">
                                      <p:cBhvr>
                                        <p:cTn id="18"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8"/>
          <p:cNvPicPr preferRelativeResize="0"/>
          <p:nvPr/>
        </p:nvPicPr>
        <p:blipFill>
          <a:blip r:embed="rId3">
            <a:alphaModFix/>
          </a:blip>
          <a:stretch>
            <a:fillRect/>
          </a:stretch>
        </p:blipFill>
        <p:spPr>
          <a:xfrm>
            <a:off x="114300" y="971551"/>
            <a:ext cx="7762387" cy="4914899"/>
          </a:xfrm>
          <a:prstGeom prst="rect">
            <a:avLst/>
          </a:prstGeom>
          <a:noFill/>
          <a:ln>
            <a:noFill/>
          </a:ln>
        </p:spPr>
      </p:pic>
      <p:sp>
        <p:nvSpPr>
          <p:cNvPr id="274" name="Google Shape;274;p28"/>
          <p:cNvSpPr/>
          <p:nvPr/>
        </p:nvSpPr>
        <p:spPr>
          <a:xfrm>
            <a:off x="6301050" y="3762450"/>
            <a:ext cx="1577250" cy="68220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Where operand data is large in size, and/or very slow moving it may make sense to store it in file storage</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5" name="Google Shape;275;p28"/>
          <p:cNvCxnSpPr/>
          <p:nvPr/>
        </p:nvCxnSpPr>
        <p:spPr>
          <a:xfrm rot="10800000">
            <a:off x="5341650" y="2777456"/>
            <a:ext cx="959400" cy="1339425"/>
          </a:xfrm>
          <a:prstGeom prst="straightConnector1">
            <a:avLst/>
          </a:prstGeom>
          <a:noFill/>
          <a:ln w="9525" cap="flat" cmpd="sng">
            <a:solidFill>
              <a:schemeClr val="dk1"/>
            </a:solidFill>
            <a:prstDash val="solid"/>
            <a:miter lim="800000"/>
            <a:headEnd type="none" w="sm" len="sm"/>
            <a:tailEnd type="triangle" w="med" len="med"/>
          </a:ln>
        </p:spPr>
      </p:cxnSp>
      <p:sp>
        <p:nvSpPr>
          <p:cNvPr id="276" name="Google Shape;276;p28"/>
          <p:cNvSpPr/>
          <p:nvPr/>
        </p:nvSpPr>
        <p:spPr>
          <a:xfrm>
            <a:off x="3686569" y="4348688"/>
            <a:ext cx="1724850" cy="1003050"/>
          </a:xfrm>
          <a:prstGeom prst="rect">
            <a:avLst/>
          </a:prstGeom>
          <a:noFill/>
          <a:ln w="12700"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pPr algn="ctr"/>
            <a:r>
              <a:rPr lang="en-US" sz="900">
                <a:solidFill>
                  <a:schemeClr val="dk1"/>
                </a:solidFill>
                <a:latin typeface="Calibri"/>
                <a:ea typeface="Calibri"/>
                <a:cs typeface="Calibri"/>
                <a:sym typeface="Calibri"/>
              </a:rPr>
              <a:t>Either the command needs to provide a URI to the reference data it uses</a:t>
            </a:r>
            <a:endParaRPr sz="900">
              <a:solidFill>
                <a:schemeClr val="dk1"/>
              </a:solidFill>
              <a:latin typeface="Calibri"/>
              <a:ea typeface="Calibri"/>
              <a:cs typeface="Calibri"/>
              <a:sym typeface="Calibri"/>
            </a:endParaRPr>
          </a:p>
          <a:p>
            <a:pPr algn="ctr"/>
            <a:r>
              <a:rPr lang="en-US" sz="900">
                <a:solidFill>
                  <a:schemeClr val="dk1"/>
                </a:solidFill>
                <a:latin typeface="Calibri"/>
                <a:ea typeface="Calibri"/>
                <a:cs typeface="Calibri"/>
                <a:sym typeface="Calibri"/>
              </a:rPr>
              <a:t>Or an event needs to be provided to allow consumers to build a lookup table of URIs</a:t>
            </a:r>
            <a:endParaRPr sz="900">
              <a:solidFill>
                <a:schemeClr val="dk1"/>
              </a:solidFill>
              <a:latin typeface="Calibri"/>
              <a:ea typeface="Calibri"/>
              <a:cs typeface="Calibri"/>
              <a:sym typeface="Calibri"/>
            </a:endParaRPr>
          </a:p>
          <a:p>
            <a:pPr algn="ctr"/>
            <a:endParaRPr sz="900">
              <a:solidFill>
                <a:schemeClr val="dk1"/>
              </a:solidFill>
              <a:latin typeface="Calibri"/>
              <a:ea typeface="Calibri"/>
              <a:cs typeface="Calibri"/>
              <a:sym typeface="Calibri"/>
            </a:endParaRPr>
          </a:p>
        </p:txBody>
      </p:sp>
      <p:cxnSp>
        <p:nvCxnSpPr>
          <p:cNvPr id="277" name="Google Shape;277;p28"/>
          <p:cNvCxnSpPr>
            <a:stCxn id="276" idx="0"/>
          </p:cNvCxnSpPr>
          <p:nvPr/>
        </p:nvCxnSpPr>
        <p:spPr>
          <a:xfrm rot="10800000" flipH="1">
            <a:off x="4548994" y="1806863"/>
            <a:ext cx="641250" cy="2541825"/>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par>
                                <p:cTn id="8" presetID="10" presetClass="entr" presetSubtype="0" fill="hold" nodeType="withEffect">
                                  <p:stCondLst>
                                    <p:cond delay="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1000"/>
                                        <p:tgtEl>
                                          <p:spTgt spid="2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1000"/>
                                        <p:tgtEl>
                                          <p:spTgt spid="276"/>
                                        </p:tgtEl>
                                      </p:cBhvr>
                                    </p:animEffect>
                                  </p:childTnLst>
                                </p:cTn>
                              </p:par>
                              <p:par>
                                <p:cTn id="16" presetID="10" presetClass="entr" presetSubtype="0" fill="hold" nodeType="withEffect">
                                  <p:stCondLst>
                                    <p:cond delay="0"/>
                                  </p:stCondLst>
                                  <p:childTnLst>
                                    <p:set>
                                      <p:cBhvr>
                                        <p:cTn id="17" dur="1" fill="hold">
                                          <p:stCondLst>
                                            <p:cond delay="0"/>
                                          </p:stCondLst>
                                        </p:cTn>
                                        <p:tgtEl>
                                          <p:spTgt spid="277"/>
                                        </p:tgtEl>
                                        <p:attrNameLst>
                                          <p:attrName>style.visibility</p:attrName>
                                        </p:attrNameLst>
                                      </p:cBhvr>
                                      <p:to>
                                        <p:strVal val="visible"/>
                                      </p:to>
                                    </p:set>
                                    <p:animEffect transition="in" filter="fade">
                                      <p:cBhvr>
                                        <p:cTn id="18"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87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Pipeline Observability</a:t>
            </a:r>
            <a:endParaRPr lang="en-GB" dirty="0"/>
          </a:p>
        </p:txBody>
      </p:sp>
    </p:spTree>
    <p:extLst>
      <p:ext uri="{BB962C8B-B14F-4D97-AF65-F5344CB8AC3E}">
        <p14:creationId xmlns:p14="http://schemas.microsoft.com/office/powerpoint/2010/main" val="2615931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A5470A-0784-79FE-ED71-ADFE997F64F2}"/>
              </a:ext>
            </a:extLst>
          </p:cNvPr>
          <p:cNvPicPr>
            <a:picLocks noChangeAspect="1"/>
          </p:cNvPicPr>
          <p:nvPr/>
        </p:nvPicPr>
        <p:blipFill>
          <a:blip r:embed="rId2"/>
          <a:stretch>
            <a:fillRect/>
          </a:stretch>
        </p:blipFill>
        <p:spPr>
          <a:xfrm>
            <a:off x="263769" y="1320726"/>
            <a:ext cx="8098515" cy="4312931"/>
          </a:xfrm>
          <a:prstGeom prst="rect">
            <a:avLst/>
          </a:prstGeom>
        </p:spPr>
      </p:pic>
      <p:sp>
        <p:nvSpPr>
          <p:cNvPr id="10" name="Rectangle 9">
            <a:extLst>
              <a:ext uri="{FF2B5EF4-FFF2-40B4-BE49-F238E27FC236}">
                <a16:creationId xmlns:a16="http://schemas.microsoft.com/office/drawing/2014/main" id="{1C0074C6-C7EC-F0F0-40D3-843B6C86715E}"/>
              </a:ext>
            </a:extLst>
          </p:cNvPr>
          <p:cNvSpPr/>
          <p:nvPr/>
        </p:nvSpPr>
        <p:spPr>
          <a:xfrm>
            <a:off x="2802348" y="3234817"/>
            <a:ext cx="1510679" cy="923330"/>
          </a:xfrm>
          <a:prstGeom prst="rect">
            <a:avLst/>
          </a:prstGeom>
          <a:ln w="12700">
            <a:solidFill>
              <a:schemeClr val="tx1"/>
            </a:solidFill>
          </a:ln>
        </p:spPr>
        <p:txBody>
          <a:bodyPr wrap="square">
            <a:spAutoFit/>
          </a:bodyPr>
          <a:lstStyle/>
          <a:p>
            <a:pPr algn="ctr"/>
            <a:r>
              <a:rPr lang="en-US" sz="900" dirty="0"/>
              <a:t>If current state lives in the information packets – messages - flowing through our system, how do we understand the state of a workflow?</a:t>
            </a:r>
          </a:p>
        </p:txBody>
      </p:sp>
      <p:cxnSp>
        <p:nvCxnSpPr>
          <p:cNvPr id="11" name="Straight Arrow Connector 10">
            <a:extLst>
              <a:ext uri="{FF2B5EF4-FFF2-40B4-BE49-F238E27FC236}">
                <a16:creationId xmlns:a16="http://schemas.microsoft.com/office/drawing/2014/main" id="{02D8141D-C756-65C6-29E8-90304A430909}"/>
              </a:ext>
            </a:extLst>
          </p:cNvPr>
          <p:cNvCxnSpPr>
            <a:cxnSpLocks/>
            <a:stCxn id="10" idx="0"/>
          </p:cNvCxnSpPr>
          <p:nvPr/>
        </p:nvCxnSpPr>
        <p:spPr>
          <a:xfrm flipV="1">
            <a:off x="3557688" y="1776222"/>
            <a:ext cx="1503517"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DF0D0-AF8B-A423-FE11-2D918106B214}"/>
              </a:ext>
            </a:extLst>
          </p:cNvPr>
          <p:cNvCxnSpPr>
            <a:cxnSpLocks/>
          </p:cNvCxnSpPr>
          <p:nvPr/>
        </p:nvCxnSpPr>
        <p:spPr>
          <a:xfrm flipH="1" flipV="1">
            <a:off x="2688337" y="1728216"/>
            <a:ext cx="869351" cy="1506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5A4FE-A587-0670-B047-549090FFEBDD}"/>
              </a:ext>
            </a:extLst>
          </p:cNvPr>
          <p:cNvCxnSpPr>
            <a:cxnSpLocks/>
          </p:cNvCxnSpPr>
          <p:nvPr/>
        </p:nvCxnSpPr>
        <p:spPr>
          <a:xfrm flipV="1">
            <a:off x="3557688" y="1776222"/>
            <a:ext cx="4068409"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45D054-D636-A23B-42BC-70F66E0F8B5C}"/>
              </a:ext>
            </a:extLst>
          </p:cNvPr>
          <p:cNvSpPr/>
          <p:nvPr/>
        </p:nvSpPr>
        <p:spPr>
          <a:xfrm>
            <a:off x="7113744" y="3027068"/>
            <a:ext cx="1510679" cy="507831"/>
          </a:xfrm>
          <a:prstGeom prst="rect">
            <a:avLst/>
          </a:prstGeom>
          <a:ln w="12700">
            <a:solidFill>
              <a:schemeClr val="tx1"/>
            </a:solidFill>
          </a:ln>
        </p:spPr>
        <p:txBody>
          <a:bodyPr wrap="square">
            <a:spAutoFit/>
          </a:bodyPr>
          <a:lstStyle/>
          <a:p>
            <a:pPr algn="ctr"/>
            <a:r>
              <a:rPr lang="en-US" sz="900" dirty="0"/>
              <a:t>Events represent a notification of a state transition in our workflow</a:t>
            </a:r>
          </a:p>
        </p:txBody>
      </p:sp>
      <p:cxnSp>
        <p:nvCxnSpPr>
          <p:cNvPr id="25" name="Straight Arrow Connector 24">
            <a:extLst>
              <a:ext uri="{FF2B5EF4-FFF2-40B4-BE49-F238E27FC236}">
                <a16:creationId xmlns:a16="http://schemas.microsoft.com/office/drawing/2014/main" id="{1AE9FBF9-0AE0-D3E0-5185-8D888626DAD2}"/>
              </a:ext>
            </a:extLst>
          </p:cNvPr>
          <p:cNvCxnSpPr>
            <a:cxnSpLocks/>
            <a:stCxn id="24" idx="0"/>
          </p:cNvCxnSpPr>
          <p:nvPr/>
        </p:nvCxnSpPr>
        <p:spPr>
          <a:xfrm flipH="1" flipV="1">
            <a:off x="5280661" y="2438796"/>
            <a:ext cx="2588423" cy="588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ED7FF4-0014-3580-AB4E-7C4A80E53EBB}"/>
              </a:ext>
            </a:extLst>
          </p:cNvPr>
          <p:cNvCxnSpPr>
            <a:cxnSpLocks/>
            <a:stCxn id="24" idx="0"/>
          </p:cNvCxnSpPr>
          <p:nvPr/>
        </p:nvCxnSpPr>
        <p:spPr>
          <a:xfrm flipH="1" flipV="1">
            <a:off x="7626097" y="2618538"/>
            <a:ext cx="242987" cy="408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D0228BC-DB1B-A2CC-C570-574EEEAFE269}"/>
              </a:ext>
            </a:extLst>
          </p:cNvPr>
          <p:cNvSpPr/>
          <p:nvPr/>
        </p:nvSpPr>
        <p:spPr>
          <a:xfrm>
            <a:off x="7113744" y="4063916"/>
            <a:ext cx="1510679" cy="646331"/>
          </a:xfrm>
          <a:prstGeom prst="rect">
            <a:avLst/>
          </a:prstGeom>
          <a:ln w="12700">
            <a:solidFill>
              <a:schemeClr val="tx1"/>
            </a:solidFill>
          </a:ln>
        </p:spPr>
        <p:txBody>
          <a:bodyPr wrap="square">
            <a:spAutoFit/>
          </a:bodyPr>
          <a:lstStyle/>
          <a:p>
            <a:pPr algn="ctr"/>
            <a:r>
              <a:rPr lang="en-US" sz="900" dirty="0"/>
              <a:t>We can listen to events to build a view/projection that tells us the last state of the workflow</a:t>
            </a:r>
          </a:p>
        </p:txBody>
      </p:sp>
      <p:cxnSp>
        <p:nvCxnSpPr>
          <p:cNvPr id="32" name="Straight Arrow Connector 31">
            <a:extLst>
              <a:ext uri="{FF2B5EF4-FFF2-40B4-BE49-F238E27FC236}">
                <a16:creationId xmlns:a16="http://schemas.microsoft.com/office/drawing/2014/main" id="{0FFA8877-35FF-23F6-8AD7-126ED7F45C7E}"/>
              </a:ext>
            </a:extLst>
          </p:cNvPr>
          <p:cNvCxnSpPr>
            <a:cxnSpLocks/>
          </p:cNvCxnSpPr>
          <p:nvPr/>
        </p:nvCxnSpPr>
        <p:spPr>
          <a:xfrm flipH="1" flipV="1">
            <a:off x="6018343" y="3326130"/>
            <a:ext cx="1860316" cy="737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18FFAC-EAAB-6562-5410-50FDB5DE7D8E}"/>
              </a:ext>
            </a:extLst>
          </p:cNvPr>
          <p:cNvCxnSpPr>
            <a:cxnSpLocks/>
          </p:cNvCxnSpPr>
          <p:nvPr/>
        </p:nvCxnSpPr>
        <p:spPr>
          <a:xfrm flipH="1">
            <a:off x="6574872" y="4362978"/>
            <a:ext cx="538873" cy="370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4258BFD-729B-F461-EE9B-10FB60ACB4E9}"/>
              </a:ext>
            </a:extLst>
          </p:cNvPr>
          <p:cNvSpPr/>
          <p:nvPr/>
        </p:nvSpPr>
        <p:spPr>
          <a:xfrm>
            <a:off x="3061321" y="4818160"/>
            <a:ext cx="1510679" cy="923330"/>
          </a:xfrm>
          <a:prstGeom prst="rect">
            <a:avLst/>
          </a:prstGeom>
          <a:ln w="12700">
            <a:solidFill>
              <a:schemeClr val="tx1"/>
            </a:solidFill>
          </a:ln>
        </p:spPr>
        <p:txBody>
          <a:bodyPr wrap="square">
            <a:spAutoFit/>
          </a:bodyPr>
          <a:lstStyle/>
          <a:p>
            <a:pPr algn="ctr"/>
            <a:r>
              <a:rPr lang="en-US" sz="900" dirty="0"/>
              <a:t>We can the answer questions about state – often by an HTTP API – when we need to know </a:t>
            </a:r>
            <a:r>
              <a:rPr lang="en-US" sz="900" i="1" dirty="0"/>
              <a:t>where in the workflow is this?</a:t>
            </a:r>
          </a:p>
        </p:txBody>
      </p:sp>
      <p:cxnSp>
        <p:nvCxnSpPr>
          <p:cNvPr id="39" name="Straight Arrow Connector 38">
            <a:extLst>
              <a:ext uri="{FF2B5EF4-FFF2-40B4-BE49-F238E27FC236}">
                <a16:creationId xmlns:a16="http://schemas.microsoft.com/office/drawing/2014/main" id="{DF34417F-A7D5-D535-9F00-44FBB05E4CC1}"/>
              </a:ext>
            </a:extLst>
          </p:cNvPr>
          <p:cNvCxnSpPr>
            <a:cxnSpLocks/>
          </p:cNvCxnSpPr>
          <p:nvPr/>
        </p:nvCxnSpPr>
        <p:spPr>
          <a:xfrm flipV="1">
            <a:off x="4572000" y="4687163"/>
            <a:ext cx="756666" cy="442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3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31" grpId="0" animBg="1"/>
      <p:bldP spid="3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89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Putting </a:t>
            </a:r>
            <a:r>
              <a:rPr lang="en-US"/>
              <a:t>It Together</a:t>
            </a:r>
            <a:endParaRPr lang="en-GB" dirty="0"/>
          </a:p>
        </p:txBody>
      </p:sp>
    </p:spTree>
    <p:extLst>
      <p:ext uri="{BB962C8B-B14F-4D97-AF65-F5344CB8AC3E}">
        <p14:creationId xmlns:p14="http://schemas.microsoft.com/office/powerpoint/2010/main" val="2078891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4AE89A-EB0F-3E42-AE20-882DFBC6CA06}"/>
              </a:ext>
            </a:extLst>
          </p:cNvPr>
          <p:cNvSpPr>
            <a:spLocks noGrp="1"/>
          </p:cNvSpPr>
          <p:nvPr>
            <p:ph type="sldNum" sz="quarter" idx="12"/>
          </p:nvPr>
        </p:nvSpPr>
        <p:spPr/>
        <p:txBody>
          <a:bodyPr/>
          <a:lstStyle/>
          <a:p>
            <a:fld id="{867D4A06-35AE-BD4A-84A9-613A26F3D41D}" type="slidenum">
              <a:rPr lang="en-US" smtClean="0"/>
              <a:pPr/>
              <a:t>9</a:t>
            </a:fld>
            <a:endParaRPr lang="en-US"/>
          </a:p>
        </p:txBody>
      </p:sp>
      <p:pic>
        <p:nvPicPr>
          <p:cNvPr id="3" name="Google Shape;129;p27">
            <a:extLst>
              <a:ext uri="{FF2B5EF4-FFF2-40B4-BE49-F238E27FC236}">
                <a16:creationId xmlns:a16="http://schemas.microsoft.com/office/drawing/2014/main" id="{1397B488-AEBD-2145-B609-98615ED31E97}"/>
              </a:ext>
            </a:extLst>
          </p:cNvPr>
          <p:cNvPicPr preferRelativeResize="0"/>
          <p:nvPr/>
        </p:nvPicPr>
        <p:blipFill>
          <a:blip r:embed="rId2">
            <a:alphaModFix/>
          </a:blip>
          <a:stretch>
            <a:fillRect/>
          </a:stretch>
        </p:blipFill>
        <p:spPr>
          <a:xfrm>
            <a:off x="1582187" y="1396392"/>
            <a:ext cx="5979625" cy="4262924"/>
          </a:xfrm>
          <a:prstGeom prst="rect">
            <a:avLst/>
          </a:prstGeom>
          <a:noFill/>
          <a:ln>
            <a:noFill/>
          </a:ln>
        </p:spPr>
      </p:pic>
      <p:sp>
        <p:nvSpPr>
          <p:cNvPr id="4" name="TextBox 3">
            <a:extLst>
              <a:ext uri="{FF2B5EF4-FFF2-40B4-BE49-F238E27FC236}">
                <a16:creationId xmlns:a16="http://schemas.microsoft.com/office/drawing/2014/main" id="{42CAA8A8-F81A-1048-A708-44BB060ADA82}"/>
              </a:ext>
            </a:extLst>
          </p:cNvPr>
          <p:cNvSpPr txBox="1"/>
          <p:nvPr/>
        </p:nvSpPr>
        <p:spPr>
          <a:xfrm>
            <a:off x="2867380" y="353079"/>
            <a:ext cx="3409238" cy="507831"/>
          </a:xfrm>
          <a:prstGeom prst="rect">
            <a:avLst/>
          </a:prstGeom>
          <a:noFill/>
        </p:spPr>
        <p:txBody>
          <a:bodyPr wrap="square" rtlCol="0">
            <a:spAutoFit/>
          </a:bodyPr>
          <a:lstStyle/>
          <a:p>
            <a:pPr algn="ctr"/>
            <a:r>
              <a:rPr lang="en-US" sz="2700" b="1" dirty="0"/>
              <a:t>Discrete Events</a:t>
            </a:r>
          </a:p>
        </p:txBody>
      </p:sp>
      <p:sp>
        <p:nvSpPr>
          <p:cNvPr id="5" name="Rounded Rectangle 4">
            <a:extLst>
              <a:ext uri="{FF2B5EF4-FFF2-40B4-BE49-F238E27FC236}">
                <a16:creationId xmlns:a16="http://schemas.microsoft.com/office/drawing/2014/main" id="{59CD5F26-D77A-4E52-F52F-CE14073CA037}"/>
              </a:ext>
            </a:extLst>
          </p:cNvPr>
          <p:cNvSpPr/>
          <p:nvPr/>
        </p:nvSpPr>
        <p:spPr>
          <a:xfrm>
            <a:off x="1283234" y="4525896"/>
            <a:ext cx="2827724" cy="141386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12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FA9479-7E4D-7984-D190-117D327E37A5}"/>
              </a:ext>
            </a:extLst>
          </p:cNvPr>
          <p:cNvPicPr>
            <a:picLocks noChangeAspect="1"/>
          </p:cNvPicPr>
          <p:nvPr/>
        </p:nvPicPr>
        <p:blipFill>
          <a:blip r:embed="rId3"/>
          <a:stretch>
            <a:fillRect/>
          </a:stretch>
        </p:blipFill>
        <p:spPr>
          <a:xfrm>
            <a:off x="459486" y="1082726"/>
            <a:ext cx="6655491" cy="4801438"/>
          </a:xfrm>
          <a:prstGeom prst="rect">
            <a:avLst/>
          </a:prstGeom>
        </p:spPr>
      </p:pic>
      <p:sp>
        <p:nvSpPr>
          <p:cNvPr id="8" name="Rectangle 7">
            <a:extLst>
              <a:ext uri="{FF2B5EF4-FFF2-40B4-BE49-F238E27FC236}">
                <a16:creationId xmlns:a16="http://schemas.microsoft.com/office/drawing/2014/main" id="{D3D54C7C-BFA2-0F45-4CA7-6247F6FC8922}"/>
              </a:ext>
            </a:extLst>
          </p:cNvPr>
          <p:cNvSpPr/>
          <p:nvPr/>
        </p:nvSpPr>
        <p:spPr>
          <a:xfrm>
            <a:off x="6195427" y="4681000"/>
            <a:ext cx="1510679" cy="784830"/>
          </a:xfrm>
          <a:prstGeom prst="rect">
            <a:avLst/>
          </a:prstGeom>
          <a:ln w="12700">
            <a:solidFill>
              <a:schemeClr val="tx1"/>
            </a:solidFill>
          </a:ln>
        </p:spPr>
        <p:txBody>
          <a:bodyPr wrap="square">
            <a:spAutoFit/>
          </a:bodyPr>
          <a:lstStyle/>
          <a:p>
            <a:pPr algn="ctr"/>
            <a:r>
              <a:rPr lang="en-US" sz="900" dirty="0"/>
              <a:t>1: We read an event stream from another workflow to populate a view we can join to for entities owned by </a:t>
            </a:r>
            <a:r>
              <a:rPr lang="en-US" sz="900" i="1" dirty="0"/>
              <a:t>that</a:t>
            </a:r>
            <a:r>
              <a:rPr lang="en-US" sz="900" dirty="0"/>
              <a:t> workflow.</a:t>
            </a:r>
            <a:endParaRPr lang="en-US" sz="900" i="1" dirty="0"/>
          </a:p>
        </p:txBody>
      </p:sp>
      <p:cxnSp>
        <p:nvCxnSpPr>
          <p:cNvPr id="9" name="Straight Arrow Connector 8">
            <a:extLst>
              <a:ext uri="{FF2B5EF4-FFF2-40B4-BE49-F238E27FC236}">
                <a16:creationId xmlns:a16="http://schemas.microsoft.com/office/drawing/2014/main" id="{BC10BB28-3028-EFA9-84D1-54D7625ADDC0}"/>
              </a:ext>
            </a:extLst>
          </p:cNvPr>
          <p:cNvCxnSpPr>
            <a:cxnSpLocks/>
          </p:cNvCxnSpPr>
          <p:nvPr/>
        </p:nvCxnSpPr>
        <p:spPr>
          <a:xfrm flipH="1" flipV="1">
            <a:off x="5815584" y="4505706"/>
            <a:ext cx="379844" cy="6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68E756D-7D2F-0CD3-320C-4A4521F5B0F5}"/>
              </a:ext>
            </a:extLst>
          </p:cNvPr>
          <p:cNvSpPr/>
          <p:nvPr/>
        </p:nvSpPr>
        <p:spPr>
          <a:xfrm>
            <a:off x="1872602" y="3618091"/>
            <a:ext cx="1510679" cy="369332"/>
          </a:xfrm>
          <a:prstGeom prst="rect">
            <a:avLst/>
          </a:prstGeom>
          <a:ln w="12700">
            <a:solidFill>
              <a:schemeClr val="tx1"/>
            </a:solidFill>
          </a:ln>
        </p:spPr>
        <p:txBody>
          <a:bodyPr wrap="square">
            <a:spAutoFit/>
          </a:bodyPr>
          <a:lstStyle/>
          <a:p>
            <a:pPr algn="ctr"/>
            <a:r>
              <a:rPr lang="en-US" sz="900" dirty="0"/>
              <a:t>2: A command initiates our workflow</a:t>
            </a:r>
            <a:endParaRPr lang="en-US" sz="900" i="1" dirty="0"/>
          </a:p>
        </p:txBody>
      </p:sp>
      <p:cxnSp>
        <p:nvCxnSpPr>
          <p:cNvPr id="13" name="Straight Arrow Connector 12">
            <a:extLst>
              <a:ext uri="{FF2B5EF4-FFF2-40B4-BE49-F238E27FC236}">
                <a16:creationId xmlns:a16="http://schemas.microsoft.com/office/drawing/2014/main" id="{289E1381-5ACC-76DD-DF58-8DB8B8340BF1}"/>
              </a:ext>
            </a:extLst>
          </p:cNvPr>
          <p:cNvCxnSpPr>
            <a:cxnSpLocks/>
          </p:cNvCxnSpPr>
          <p:nvPr/>
        </p:nvCxnSpPr>
        <p:spPr>
          <a:xfrm flipV="1">
            <a:off x="2626981" y="2983230"/>
            <a:ext cx="68213" cy="644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A6A114E-2A29-4E8C-2F97-C7D5CE7C872D}"/>
              </a:ext>
            </a:extLst>
          </p:cNvPr>
          <p:cNvSpPr/>
          <p:nvPr/>
        </p:nvSpPr>
        <p:spPr>
          <a:xfrm>
            <a:off x="1939855" y="1698267"/>
            <a:ext cx="1510679" cy="784830"/>
          </a:xfrm>
          <a:prstGeom prst="rect">
            <a:avLst/>
          </a:prstGeom>
          <a:ln w="12700">
            <a:solidFill>
              <a:schemeClr val="tx1"/>
            </a:solidFill>
          </a:ln>
        </p:spPr>
        <p:txBody>
          <a:bodyPr wrap="square">
            <a:spAutoFit/>
          </a:bodyPr>
          <a:lstStyle/>
          <a:p>
            <a:pPr algn="ctr"/>
            <a:r>
              <a:rPr lang="en-US" sz="900" dirty="0"/>
              <a:t>3: We depend on the results of another workflow to complete our work.</a:t>
            </a:r>
          </a:p>
          <a:p>
            <a:pPr algn="ctr"/>
            <a:r>
              <a:rPr lang="en-US" sz="900" dirty="0"/>
              <a:t>We store activity state.</a:t>
            </a:r>
          </a:p>
          <a:p>
            <a:pPr algn="ctr"/>
            <a:r>
              <a:rPr lang="en-US" sz="900" dirty="0"/>
              <a:t>We issue a command.</a:t>
            </a:r>
          </a:p>
        </p:txBody>
      </p:sp>
      <p:cxnSp>
        <p:nvCxnSpPr>
          <p:cNvPr id="20" name="Straight Arrow Connector 19">
            <a:extLst>
              <a:ext uri="{FF2B5EF4-FFF2-40B4-BE49-F238E27FC236}">
                <a16:creationId xmlns:a16="http://schemas.microsoft.com/office/drawing/2014/main" id="{43C7D12C-4132-1927-41F2-F1262CC82F03}"/>
              </a:ext>
            </a:extLst>
          </p:cNvPr>
          <p:cNvCxnSpPr>
            <a:cxnSpLocks/>
          </p:cNvCxnSpPr>
          <p:nvPr/>
        </p:nvCxnSpPr>
        <p:spPr>
          <a:xfrm flipV="1">
            <a:off x="3442716" y="16253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0C0B7A-765F-EC76-0BD9-1F0F2BC69AF5}"/>
              </a:ext>
            </a:extLst>
          </p:cNvPr>
          <p:cNvSpPr/>
          <p:nvPr/>
        </p:nvSpPr>
        <p:spPr>
          <a:xfrm>
            <a:off x="7492705" y="1421268"/>
            <a:ext cx="1510679" cy="1200329"/>
          </a:xfrm>
          <a:prstGeom prst="rect">
            <a:avLst/>
          </a:prstGeom>
          <a:ln w="12700">
            <a:solidFill>
              <a:schemeClr val="tx1"/>
            </a:solidFill>
          </a:ln>
        </p:spPr>
        <p:txBody>
          <a:bodyPr wrap="square">
            <a:spAutoFit/>
          </a:bodyPr>
          <a:lstStyle/>
          <a:p>
            <a:pPr algn="ctr"/>
            <a:r>
              <a:rPr lang="en-US" sz="900" dirty="0"/>
              <a:t>4: We depend on an external service that we call synchronously. To cope with reliability of that service, this asynchronous component will retry until it gets a response or we give up.</a:t>
            </a:r>
          </a:p>
        </p:txBody>
      </p:sp>
      <p:cxnSp>
        <p:nvCxnSpPr>
          <p:cNvPr id="25" name="Straight Arrow Connector 24">
            <a:extLst>
              <a:ext uri="{FF2B5EF4-FFF2-40B4-BE49-F238E27FC236}">
                <a16:creationId xmlns:a16="http://schemas.microsoft.com/office/drawing/2014/main" id="{9F7E044D-9F27-2B5B-A42C-BC9961E1FFBE}"/>
              </a:ext>
            </a:extLst>
          </p:cNvPr>
          <p:cNvCxnSpPr>
            <a:cxnSpLocks/>
            <a:stCxn id="24" idx="1"/>
          </p:cNvCxnSpPr>
          <p:nvPr/>
        </p:nvCxnSpPr>
        <p:spPr>
          <a:xfrm flipH="1" flipV="1">
            <a:off x="6720840" y="1415254"/>
            <a:ext cx="771865" cy="60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68D284-C26D-B929-0B39-1F0A41956AD7}"/>
              </a:ext>
            </a:extLst>
          </p:cNvPr>
          <p:cNvCxnSpPr>
            <a:cxnSpLocks/>
          </p:cNvCxnSpPr>
          <p:nvPr/>
        </p:nvCxnSpPr>
        <p:spPr>
          <a:xfrm flipV="1">
            <a:off x="3557016" y="1739646"/>
            <a:ext cx="726948" cy="253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9269227-9DCD-DA14-4047-E981A729A4B4}"/>
              </a:ext>
            </a:extLst>
          </p:cNvPr>
          <p:cNvSpPr/>
          <p:nvPr/>
        </p:nvSpPr>
        <p:spPr>
          <a:xfrm>
            <a:off x="5589694" y="1812424"/>
            <a:ext cx="1510679" cy="784830"/>
          </a:xfrm>
          <a:prstGeom prst="rect">
            <a:avLst/>
          </a:prstGeom>
          <a:ln w="12700">
            <a:solidFill>
              <a:schemeClr val="tx1"/>
            </a:solidFill>
          </a:ln>
        </p:spPr>
        <p:txBody>
          <a:bodyPr wrap="square">
            <a:spAutoFit/>
          </a:bodyPr>
          <a:lstStyle/>
          <a:p>
            <a:pPr algn="ctr"/>
            <a:r>
              <a:rPr lang="en-US" sz="900" dirty="0"/>
              <a:t>5: Return results</a:t>
            </a:r>
          </a:p>
          <a:p>
            <a:pPr algn="ctr"/>
            <a:r>
              <a:rPr lang="en-US" sz="900" dirty="0"/>
              <a:t>Correlate results via activity</a:t>
            </a:r>
          </a:p>
          <a:p>
            <a:pPr algn="ctr"/>
            <a:r>
              <a:rPr lang="en-US" sz="900" dirty="0"/>
              <a:t>Issue Command for next step.</a:t>
            </a:r>
          </a:p>
          <a:p>
            <a:pPr algn="ctr"/>
            <a:r>
              <a:rPr lang="en-US" sz="900" dirty="0"/>
              <a:t>Issue event for </a:t>
            </a:r>
            <a:r>
              <a:rPr lang="en-US" sz="900" i="1" dirty="0"/>
              <a:t>this</a:t>
            </a:r>
            <a:r>
              <a:rPr lang="en-US" sz="900" dirty="0"/>
              <a:t> step.</a:t>
            </a:r>
          </a:p>
        </p:txBody>
      </p:sp>
      <p:cxnSp>
        <p:nvCxnSpPr>
          <p:cNvPr id="32" name="Straight Arrow Connector 31">
            <a:extLst>
              <a:ext uri="{FF2B5EF4-FFF2-40B4-BE49-F238E27FC236}">
                <a16:creationId xmlns:a16="http://schemas.microsoft.com/office/drawing/2014/main" id="{6A28DCB6-9367-5065-202D-D62340FDFF42}"/>
              </a:ext>
            </a:extLst>
          </p:cNvPr>
          <p:cNvCxnSpPr>
            <a:cxnSpLocks/>
            <a:stCxn id="31" idx="1"/>
          </p:cNvCxnSpPr>
          <p:nvPr/>
        </p:nvCxnSpPr>
        <p:spPr>
          <a:xfrm flipH="1">
            <a:off x="4283964" y="2204839"/>
            <a:ext cx="1305730" cy="1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F4BA97D-ABBB-A695-F51F-459FA2BA0C2F}"/>
              </a:ext>
            </a:extLst>
          </p:cNvPr>
          <p:cNvSpPr/>
          <p:nvPr/>
        </p:nvSpPr>
        <p:spPr>
          <a:xfrm>
            <a:off x="6405985" y="3442544"/>
            <a:ext cx="1510679" cy="923330"/>
          </a:xfrm>
          <a:prstGeom prst="rect">
            <a:avLst/>
          </a:prstGeom>
          <a:ln w="12700">
            <a:solidFill>
              <a:schemeClr val="tx1"/>
            </a:solidFill>
          </a:ln>
        </p:spPr>
        <p:txBody>
          <a:bodyPr wrap="square">
            <a:spAutoFit/>
          </a:bodyPr>
          <a:lstStyle/>
          <a:p>
            <a:pPr algn="ctr"/>
            <a:r>
              <a:rPr lang="en-US" sz="900" dirty="0"/>
              <a:t>6: To process the command we lookup data we need to join with via the view/projection that we built from listening to the other workflow</a:t>
            </a:r>
          </a:p>
        </p:txBody>
      </p:sp>
      <p:cxnSp>
        <p:nvCxnSpPr>
          <p:cNvPr id="38" name="Straight Arrow Connector 37">
            <a:extLst>
              <a:ext uri="{FF2B5EF4-FFF2-40B4-BE49-F238E27FC236}">
                <a16:creationId xmlns:a16="http://schemas.microsoft.com/office/drawing/2014/main" id="{271F2920-189A-EE30-AABE-A339CC1B1A9D}"/>
              </a:ext>
            </a:extLst>
          </p:cNvPr>
          <p:cNvCxnSpPr>
            <a:cxnSpLocks/>
            <a:stCxn id="37" idx="1"/>
          </p:cNvCxnSpPr>
          <p:nvPr/>
        </p:nvCxnSpPr>
        <p:spPr>
          <a:xfrm flipH="1" flipV="1">
            <a:off x="5266944" y="3189633"/>
            <a:ext cx="1139041" cy="714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416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5 Versioning</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91</a:t>
            </a:fld>
            <a:endParaRPr lang="en-US"/>
          </a:p>
        </p:txBody>
      </p:sp>
    </p:spTree>
    <p:extLst>
      <p:ext uri="{BB962C8B-B14F-4D97-AF65-F5344CB8AC3E}">
        <p14:creationId xmlns:p14="http://schemas.microsoft.com/office/powerpoint/2010/main" val="2547209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92</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93</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94</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95</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B7712A4-B68F-2C49-BE8D-A0504F727DB3}"/>
              </a:ext>
            </a:extLst>
          </p:cNvPr>
          <p:cNvSpPr/>
          <p:nvPr/>
        </p:nvSpPr>
        <p:spPr>
          <a:xfrm>
            <a:off x="316089" y="5087408"/>
            <a:ext cx="8466667" cy="917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6DB6932-3599-B148-BDE4-B177A17C3274}"/>
              </a:ext>
            </a:extLst>
          </p:cNvPr>
          <p:cNvSpPr/>
          <p:nvPr/>
        </p:nvSpPr>
        <p:spPr>
          <a:xfrm>
            <a:off x="316089" y="699911"/>
            <a:ext cx="8466667" cy="27290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E06602-7B45-F345-B6E6-48F534D7D991}"/>
              </a:ext>
            </a:extLst>
          </p:cNvPr>
          <p:cNvSpPr>
            <a:spLocks noGrp="1"/>
          </p:cNvSpPr>
          <p:nvPr>
            <p:ph type="sldNum" sz="quarter" idx="12"/>
          </p:nvPr>
        </p:nvSpPr>
        <p:spPr/>
        <p:txBody>
          <a:bodyPr/>
          <a:lstStyle/>
          <a:p>
            <a:fld id="{867D4A06-35AE-BD4A-84A9-613A26F3D41D}" type="slidenum">
              <a:rPr lang="en-US" smtClean="0"/>
              <a:pPr/>
              <a:t>96</a:t>
            </a:fld>
            <a:endParaRPr lang="en-US"/>
          </a:p>
        </p:txBody>
      </p:sp>
      <p:sp>
        <p:nvSpPr>
          <p:cNvPr id="7" name="Rectangle 6">
            <a:extLst>
              <a:ext uri="{FF2B5EF4-FFF2-40B4-BE49-F238E27FC236}">
                <a16:creationId xmlns:a16="http://schemas.microsoft.com/office/drawing/2014/main" id="{A581BC03-01EE-E148-9B6C-6567F984A143}"/>
              </a:ext>
            </a:extLst>
          </p:cNvPr>
          <p:cNvSpPr/>
          <p:nvPr/>
        </p:nvSpPr>
        <p:spPr>
          <a:xfrm>
            <a:off x="936979"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EDD94E-F582-B241-9CAD-0E27BB30F36C}"/>
              </a:ext>
            </a:extLst>
          </p:cNvPr>
          <p:cNvSpPr/>
          <p:nvPr/>
        </p:nvSpPr>
        <p:spPr>
          <a:xfrm>
            <a:off x="5390445" y="1171222"/>
            <a:ext cx="2460977" cy="47441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FB0964E-CFDE-C34E-8917-8E61B02AA428}"/>
              </a:ext>
            </a:extLst>
          </p:cNvPr>
          <p:cNvSpPr txBox="1"/>
          <p:nvPr/>
        </p:nvSpPr>
        <p:spPr>
          <a:xfrm>
            <a:off x="2573092" y="137583"/>
            <a:ext cx="4448596" cy="507831"/>
          </a:xfrm>
          <a:prstGeom prst="rect">
            <a:avLst/>
          </a:prstGeom>
          <a:noFill/>
        </p:spPr>
        <p:txBody>
          <a:bodyPr wrap="square" rtlCol="0">
            <a:spAutoFit/>
          </a:bodyPr>
          <a:lstStyle/>
          <a:p>
            <a:pPr algn="ctr"/>
            <a:r>
              <a:rPr lang="en-US" sz="2700" b="1" dirty="0"/>
              <a:t>Consumer Driven Contracts</a:t>
            </a:r>
          </a:p>
        </p:txBody>
      </p:sp>
      <p:sp>
        <p:nvSpPr>
          <p:cNvPr id="12" name="TextBox 11">
            <a:extLst>
              <a:ext uri="{FF2B5EF4-FFF2-40B4-BE49-F238E27FC236}">
                <a16:creationId xmlns:a16="http://schemas.microsoft.com/office/drawing/2014/main" id="{52ECD5ED-0331-0E46-BAB8-0D615516D341}"/>
              </a:ext>
            </a:extLst>
          </p:cNvPr>
          <p:cNvSpPr txBox="1"/>
          <p:nvPr/>
        </p:nvSpPr>
        <p:spPr>
          <a:xfrm>
            <a:off x="129257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Producer</a:t>
            </a:r>
          </a:p>
        </p:txBody>
      </p:sp>
      <p:sp>
        <p:nvSpPr>
          <p:cNvPr id="13" name="TextBox 12">
            <a:extLst>
              <a:ext uri="{FF2B5EF4-FFF2-40B4-BE49-F238E27FC236}">
                <a16:creationId xmlns:a16="http://schemas.microsoft.com/office/drawing/2014/main" id="{C0C26785-B7D5-E345-876C-08C623F00E64}"/>
              </a:ext>
            </a:extLst>
          </p:cNvPr>
          <p:cNvSpPr txBox="1"/>
          <p:nvPr/>
        </p:nvSpPr>
        <p:spPr>
          <a:xfrm>
            <a:off x="5818648" y="1346730"/>
            <a:ext cx="1687689" cy="369332"/>
          </a:xfrm>
          <a:prstGeom prst="rect">
            <a:avLst/>
          </a:prstGeom>
          <a:noFill/>
          <a:ln>
            <a:solidFill>
              <a:schemeClr val="accent1">
                <a:shade val="95000"/>
                <a:satMod val="105000"/>
              </a:schemeClr>
            </a:solidFill>
          </a:ln>
        </p:spPr>
        <p:txBody>
          <a:bodyPr wrap="square" rtlCol="0">
            <a:spAutoFit/>
          </a:bodyPr>
          <a:lstStyle/>
          <a:p>
            <a:pPr algn="ctr"/>
            <a:r>
              <a:rPr lang="en-US" dirty="0"/>
              <a:t>Consumer</a:t>
            </a:r>
          </a:p>
        </p:txBody>
      </p:sp>
      <p:sp>
        <p:nvSpPr>
          <p:cNvPr id="14" name="Rectangle 13">
            <a:extLst>
              <a:ext uri="{FF2B5EF4-FFF2-40B4-BE49-F238E27FC236}">
                <a16:creationId xmlns:a16="http://schemas.microsoft.com/office/drawing/2014/main" id="{93D74BE5-38F1-B240-8D48-8CBA4B96F69D}"/>
              </a:ext>
            </a:extLst>
          </p:cNvPr>
          <p:cNvSpPr/>
          <p:nvPr/>
        </p:nvSpPr>
        <p:spPr>
          <a:xfrm>
            <a:off x="1095022" y="2000427"/>
            <a:ext cx="1219200" cy="128464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E8F596-D893-E644-820C-A614D1CC67B3}"/>
              </a:ext>
            </a:extLst>
          </p:cNvPr>
          <p:cNvSpPr/>
          <p:nvPr/>
        </p:nvSpPr>
        <p:spPr>
          <a:xfrm>
            <a:off x="1339144" y="22790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A38693-462D-1A4E-B3E6-864871160860}"/>
              </a:ext>
            </a:extLst>
          </p:cNvPr>
          <p:cNvSpPr/>
          <p:nvPr/>
        </p:nvSpPr>
        <p:spPr>
          <a:xfrm>
            <a:off x="1491544" y="24314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E5596-76DF-E44A-A66E-31ED02A6FF94}"/>
              </a:ext>
            </a:extLst>
          </p:cNvPr>
          <p:cNvSpPr/>
          <p:nvPr/>
        </p:nvSpPr>
        <p:spPr>
          <a:xfrm>
            <a:off x="1643944" y="2583820"/>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8A6E0C-6679-7A45-B665-5E7879484313}"/>
              </a:ext>
            </a:extLst>
          </p:cNvPr>
          <p:cNvSpPr/>
          <p:nvPr/>
        </p:nvSpPr>
        <p:spPr>
          <a:xfrm>
            <a:off x="2644421" y="2087008"/>
            <a:ext cx="1219200" cy="128464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F0DD9D-6600-154B-A8E4-1A5EE89A440B}"/>
              </a:ext>
            </a:extLst>
          </p:cNvPr>
          <p:cNvSpPr/>
          <p:nvPr/>
        </p:nvSpPr>
        <p:spPr>
          <a:xfrm>
            <a:off x="3170768" y="2431420"/>
            <a:ext cx="553155" cy="5870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4A15C7-9919-DE44-A622-385B4CE832C2}"/>
              </a:ext>
            </a:extLst>
          </p:cNvPr>
          <p:cNvSpPr txBox="1"/>
          <p:nvPr/>
        </p:nvSpPr>
        <p:spPr>
          <a:xfrm>
            <a:off x="1158519" y="2122155"/>
            <a:ext cx="1179687" cy="923330"/>
          </a:xfrm>
          <a:prstGeom prst="rect">
            <a:avLst/>
          </a:prstGeom>
          <a:noFill/>
        </p:spPr>
        <p:txBody>
          <a:bodyPr wrap="square" rtlCol="0">
            <a:spAutoFit/>
          </a:bodyPr>
          <a:lstStyle/>
          <a:p>
            <a:pPr algn="ctr"/>
            <a:r>
              <a:rPr lang="en-US" dirty="0"/>
              <a:t>Consumer Driven Contracts</a:t>
            </a:r>
          </a:p>
        </p:txBody>
      </p:sp>
      <p:sp>
        <p:nvSpPr>
          <p:cNvPr id="23" name="TextBox 22">
            <a:extLst>
              <a:ext uri="{FF2B5EF4-FFF2-40B4-BE49-F238E27FC236}">
                <a16:creationId xmlns:a16="http://schemas.microsoft.com/office/drawing/2014/main" id="{C0854EB0-A2D1-2C46-A9FB-B3BDB7420689}"/>
              </a:ext>
            </a:extLst>
          </p:cNvPr>
          <p:cNvSpPr txBox="1"/>
          <p:nvPr/>
        </p:nvSpPr>
        <p:spPr>
          <a:xfrm>
            <a:off x="2672645" y="2279020"/>
            <a:ext cx="1179687" cy="646331"/>
          </a:xfrm>
          <a:prstGeom prst="rect">
            <a:avLst/>
          </a:prstGeom>
          <a:noFill/>
        </p:spPr>
        <p:txBody>
          <a:bodyPr wrap="square" rtlCol="0">
            <a:spAutoFit/>
          </a:bodyPr>
          <a:lstStyle/>
          <a:p>
            <a:pPr algn="ctr"/>
            <a:r>
              <a:rPr lang="en-US" dirty="0"/>
              <a:t>Provider Contract</a:t>
            </a:r>
          </a:p>
        </p:txBody>
      </p:sp>
      <p:sp>
        <p:nvSpPr>
          <p:cNvPr id="24" name="Rectangle 23">
            <a:extLst>
              <a:ext uri="{FF2B5EF4-FFF2-40B4-BE49-F238E27FC236}">
                <a16:creationId xmlns:a16="http://schemas.microsoft.com/office/drawing/2014/main" id="{CB64C818-94CE-8E44-9967-4467898B14E0}"/>
              </a:ext>
            </a:extLst>
          </p:cNvPr>
          <p:cNvSpPr/>
          <p:nvPr/>
        </p:nvSpPr>
        <p:spPr>
          <a:xfrm>
            <a:off x="5870926" y="2428009"/>
            <a:ext cx="553155" cy="5870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5D8CBCE-7E58-664A-9A01-9BBB91C2514F}"/>
              </a:ext>
            </a:extLst>
          </p:cNvPr>
          <p:cNvSpPr txBox="1"/>
          <p:nvPr/>
        </p:nvSpPr>
        <p:spPr>
          <a:xfrm>
            <a:off x="5571063" y="2388763"/>
            <a:ext cx="1179687" cy="646331"/>
          </a:xfrm>
          <a:prstGeom prst="rect">
            <a:avLst/>
          </a:prstGeom>
          <a:noFill/>
        </p:spPr>
        <p:txBody>
          <a:bodyPr wrap="square" rtlCol="0">
            <a:spAutoFit/>
          </a:bodyPr>
          <a:lstStyle/>
          <a:p>
            <a:pPr algn="ctr"/>
            <a:r>
              <a:rPr lang="en-US" dirty="0"/>
              <a:t>Consumer Contract</a:t>
            </a:r>
          </a:p>
        </p:txBody>
      </p:sp>
      <p:sp>
        <p:nvSpPr>
          <p:cNvPr id="27" name="TextBox 26">
            <a:extLst>
              <a:ext uri="{FF2B5EF4-FFF2-40B4-BE49-F238E27FC236}">
                <a16:creationId xmlns:a16="http://schemas.microsoft.com/office/drawing/2014/main" id="{6F5DB8F1-B4F4-1F4B-ACDA-4F6CD26C0B5B}"/>
              </a:ext>
            </a:extLst>
          </p:cNvPr>
          <p:cNvSpPr txBox="1"/>
          <p:nvPr/>
        </p:nvSpPr>
        <p:spPr>
          <a:xfrm>
            <a:off x="7449887" y="750901"/>
            <a:ext cx="1179687" cy="369332"/>
          </a:xfrm>
          <a:prstGeom prst="rect">
            <a:avLst/>
          </a:prstGeom>
          <a:noFill/>
        </p:spPr>
        <p:txBody>
          <a:bodyPr wrap="square" rtlCol="0">
            <a:spAutoFit/>
          </a:bodyPr>
          <a:lstStyle/>
          <a:p>
            <a:pPr algn="ctr"/>
            <a:r>
              <a:rPr lang="en-US" dirty="0"/>
              <a:t>Contract</a:t>
            </a:r>
          </a:p>
        </p:txBody>
      </p:sp>
      <p:sp>
        <p:nvSpPr>
          <p:cNvPr id="28" name="TextBox 27">
            <a:extLst>
              <a:ext uri="{FF2B5EF4-FFF2-40B4-BE49-F238E27FC236}">
                <a16:creationId xmlns:a16="http://schemas.microsoft.com/office/drawing/2014/main" id="{2AADF99D-46F1-9441-BC23-453EB03734A3}"/>
              </a:ext>
            </a:extLst>
          </p:cNvPr>
          <p:cNvSpPr txBox="1"/>
          <p:nvPr/>
        </p:nvSpPr>
        <p:spPr>
          <a:xfrm>
            <a:off x="7449886" y="5636004"/>
            <a:ext cx="1179687" cy="369332"/>
          </a:xfrm>
          <a:prstGeom prst="rect">
            <a:avLst/>
          </a:prstGeom>
          <a:noFill/>
        </p:spPr>
        <p:txBody>
          <a:bodyPr wrap="square" rtlCol="0">
            <a:spAutoFit/>
          </a:bodyPr>
          <a:lstStyle/>
          <a:p>
            <a:pPr algn="ctr"/>
            <a:r>
              <a:rPr lang="en-US" dirty="0"/>
              <a:t>Execute</a:t>
            </a:r>
          </a:p>
        </p:txBody>
      </p:sp>
      <p:sp>
        <p:nvSpPr>
          <p:cNvPr id="29" name="Rectangle 28">
            <a:extLst>
              <a:ext uri="{FF2B5EF4-FFF2-40B4-BE49-F238E27FC236}">
                <a16:creationId xmlns:a16="http://schemas.microsoft.com/office/drawing/2014/main" id="{FCB87A9E-0744-5140-9FF8-54ABC8D5A1A6}"/>
              </a:ext>
            </a:extLst>
          </p:cNvPr>
          <p:cNvSpPr/>
          <p:nvPr/>
        </p:nvSpPr>
        <p:spPr>
          <a:xfrm>
            <a:off x="1158519" y="5298489"/>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8C325-FEAA-F847-93B6-FE0A9D9AC936}"/>
              </a:ext>
            </a:extLst>
          </p:cNvPr>
          <p:cNvSpPr/>
          <p:nvPr/>
        </p:nvSpPr>
        <p:spPr>
          <a:xfrm>
            <a:off x="5664903" y="5298488"/>
            <a:ext cx="1912059" cy="3842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Graphic 30" descr="Envelope">
            <a:extLst>
              <a:ext uri="{FF2B5EF4-FFF2-40B4-BE49-F238E27FC236}">
                <a16:creationId xmlns:a16="http://schemas.microsoft.com/office/drawing/2014/main" id="{3069321D-8EE3-CF4A-89C6-2E003D22D0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3447" y="5198526"/>
            <a:ext cx="601550" cy="601550"/>
          </a:xfrm>
          <a:prstGeom prst="rect">
            <a:avLst/>
          </a:prstGeom>
        </p:spPr>
      </p:pic>
      <p:sp>
        <p:nvSpPr>
          <p:cNvPr id="32" name="Striped Right Arrow 31">
            <a:extLst>
              <a:ext uri="{FF2B5EF4-FFF2-40B4-BE49-F238E27FC236}">
                <a16:creationId xmlns:a16="http://schemas.microsoft.com/office/drawing/2014/main" id="{FE522772-2D0A-0B4E-9B1B-8E021C9B4724}"/>
              </a:ext>
            </a:extLst>
          </p:cNvPr>
          <p:cNvSpPr/>
          <p:nvPr/>
        </p:nvSpPr>
        <p:spPr>
          <a:xfrm>
            <a:off x="4018844" y="2453624"/>
            <a:ext cx="1552219" cy="578851"/>
          </a:xfrm>
          <a:prstGeom prst="stripedRightArrow">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7C1074-4DC6-EC4A-BB88-CAA20C171FFE}"/>
              </a:ext>
            </a:extLst>
          </p:cNvPr>
          <p:cNvSpPr txBox="1"/>
          <p:nvPr/>
        </p:nvSpPr>
        <p:spPr>
          <a:xfrm>
            <a:off x="4075293" y="1625343"/>
            <a:ext cx="1179687" cy="923330"/>
          </a:xfrm>
          <a:prstGeom prst="rect">
            <a:avLst/>
          </a:prstGeom>
          <a:noFill/>
        </p:spPr>
        <p:txBody>
          <a:bodyPr wrap="square" rtlCol="0">
            <a:spAutoFit/>
          </a:bodyPr>
          <a:lstStyle/>
          <a:p>
            <a:pPr algn="ctr"/>
            <a:r>
              <a:rPr lang="en-US" dirty="0"/>
              <a:t>Adopt Required</a:t>
            </a:r>
          </a:p>
          <a:p>
            <a:pPr algn="ctr"/>
            <a:r>
              <a:rPr lang="en-US" dirty="0"/>
              <a:t>Parts</a:t>
            </a:r>
          </a:p>
        </p:txBody>
      </p:sp>
      <p:sp>
        <p:nvSpPr>
          <p:cNvPr id="42" name="Curved Up Arrow 41">
            <a:extLst>
              <a:ext uri="{FF2B5EF4-FFF2-40B4-BE49-F238E27FC236}">
                <a16:creationId xmlns:a16="http://schemas.microsoft.com/office/drawing/2014/main" id="{893CE751-8740-164A-909D-77B255C99156}"/>
              </a:ext>
            </a:extLst>
          </p:cNvPr>
          <p:cNvSpPr/>
          <p:nvPr/>
        </p:nvSpPr>
        <p:spPr>
          <a:xfrm flipH="1">
            <a:off x="1643943" y="3543300"/>
            <a:ext cx="4485923" cy="509411"/>
          </a:xfrm>
          <a:prstGeom prst="curvedUpArrow">
            <a:avLst/>
          </a:prstGeom>
          <a:solidFill>
            <a:schemeClr val="tx1"/>
          </a:solidFill>
          <a:ln>
            <a:headEnd type="triangl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3E7E28E-B208-1A40-B94C-E7CD490C76D1}"/>
              </a:ext>
            </a:extLst>
          </p:cNvPr>
          <p:cNvSpPr txBox="1"/>
          <p:nvPr/>
        </p:nvSpPr>
        <p:spPr>
          <a:xfrm>
            <a:off x="3723923" y="4260593"/>
            <a:ext cx="1450623" cy="646331"/>
          </a:xfrm>
          <a:prstGeom prst="rect">
            <a:avLst/>
          </a:prstGeom>
          <a:noFill/>
        </p:spPr>
        <p:txBody>
          <a:bodyPr wrap="square" rtlCol="0">
            <a:spAutoFit/>
          </a:bodyPr>
          <a:lstStyle/>
          <a:p>
            <a:pPr algn="ctr"/>
            <a:r>
              <a:rPr lang="en-US" dirty="0"/>
              <a:t>Set Expectations</a:t>
            </a:r>
          </a:p>
        </p:txBody>
      </p:sp>
      <p:cxnSp>
        <p:nvCxnSpPr>
          <p:cNvPr id="44" name="Straight Arrow Connector 43">
            <a:extLst>
              <a:ext uri="{FF2B5EF4-FFF2-40B4-BE49-F238E27FC236}">
                <a16:creationId xmlns:a16="http://schemas.microsoft.com/office/drawing/2014/main" id="{41329887-1F3D-6549-95C4-1A37F9F544AF}"/>
              </a:ext>
            </a:extLst>
          </p:cNvPr>
          <p:cNvCxnSpPr>
            <a:cxnSpLocks/>
            <a:stCxn id="31" idx="0"/>
            <a:endCxn id="14" idx="2"/>
          </p:cNvCxnSpPr>
          <p:nvPr/>
        </p:nvCxnSpPr>
        <p:spPr>
          <a:xfrm flipH="1" flipV="1">
            <a:off x="1704622" y="3285067"/>
            <a:ext cx="609600" cy="1913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A34FAE-CA53-FE45-ACB9-D05134E18DEB}"/>
              </a:ext>
            </a:extLst>
          </p:cNvPr>
          <p:cNvSpPr txBox="1"/>
          <p:nvPr/>
        </p:nvSpPr>
        <p:spPr>
          <a:xfrm>
            <a:off x="1975114" y="4258205"/>
            <a:ext cx="1450623" cy="369332"/>
          </a:xfrm>
          <a:prstGeom prst="rect">
            <a:avLst/>
          </a:prstGeom>
          <a:noFill/>
        </p:spPr>
        <p:txBody>
          <a:bodyPr wrap="square" rtlCol="0">
            <a:spAutoFit/>
          </a:bodyPr>
          <a:lstStyle/>
          <a:p>
            <a:pPr algn="ctr"/>
            <a:r>
              <a:rPr lang="en-US" dirty="0"/>
              <a:t>Validate</a:t>
            </a:r>
          </a:p>
        </p:txBody>
      </p:sp>
      <p:cxnSp>
        <p:nvCxnSpPr>
          <p:cNvPr id="49" name="Straight Arrow Connector 48">
            <a:extLst>
              <a:ext uri="{FF2B5EF4-FFF2-40B4-BE49-F238E27FC236}">
                <a16:creationId xmlns:a16="http://schemas.microsoft.com/office/drawing/2014/main" id="{EA2D370D-6735-F841-B01B-57374DB4AF41}"/>
              </a:ext>
            </a:extLst>
          </p:cNvPr>
          <p:cNvCxnSpPr>
            <a:cxnSpLocks/>
            <a:endCxn id="25" idx="2"/>
          </p:cNvCxnSpPr>
          <p:nvPr/>
        </p:nvCxnSpPr>
        <p:spPr>
          <a:xfrm flipH="1" flipV="1">
            <a:off x="6160907" y="3035094"/>
            <a:ext cx="104424" cy="24555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8E27CFF-E8AD-584A-93F3-8838E6618932}"/>
              </a:ext>
            </a:extLst>
          </p:cNvPr>
          <p:cNvSpPr txBox="1"/>
          <p:nvPr/>
        </p:nvSpPr>
        <p:spPr>
          <a:xfrm>
            <a:off x="6209176" y="3937052"/>
            <a:ext cx="1450623" cy="646331"/>
          </a:xfrm>
          <a:prstGeom prst="rect">
            <a:avLst/>
          </a:prstGeom>
          <a:noFill/>
        </p:spPr>
        <p:txBody>
          <a:bodyPr wrap="square" rtlCol="0">
            <a:spAutoFit/>
          </a:bodyPr>
          <a:lstStyle/>
          <a:p>
            <a:pPr algn="ctr"/>
            <a:r>
              <a:rPr lang="en-US" dirty="0"/>
              <a:t>Consume According To</a:t>
            </a:r>
          </a:p>
        </p:txBody>
      </p:sp>
    </p:spTree>
    <p:extLst>
      <p:ext uri="{BB962C8B-B14F-4D97-AF65-F5344CB8AC3E}">
        <p14:creationId xmlns:p14="http://schemas.microsoft.com/office/powerpoint/2010/main" val="36915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38889E-6 -1.85185E-6 L 0.11476 0.04005 C 0.13889 0.04908 0.175 0.05394 0.2125 0.05394 C 0.25538 0.05394 0.28958 0.04908 0.31372 0.04005 L 0.42865 -1.85185E-6 " pathEditMode="relative" rAng="0" ptsTypes="AAAAA">
                                      <p:cBhvr>
                                        <p:cTn id="24" dur="2000" fill="hold"/>
                                        <p:tgtEl>
                                          <p:spTgt spid="31"/>
                                        </p:tgtEl>
                                        <p:attrNameLst>
                                          <p:attrName>ppt_x</p:attrName>
                                          <p:attrName>ppt_y</p:attrName>
                                        </p:attrNameLst>
                                      </p:cBhvr>
                                      <p:rCtr x="21424" y="268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2" grpId="0" animBg="1"/>
      <p:bldP spid="43" grpId="0"/>
      <p:bldP spid="48" grpId="0"/>
      <p:bldP spid="5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6 Documentation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a:xfrm>
            <a:off x="711680" y="2906713"/>
            <a:ext cx="7772400" cy="1500187"/>
          </a:xfrm>
        </p:spPr>
        <p:txBody>
          <a:bodyPr/>
          <a:lstStyle/>
          <a:p>
            <a:r>
              <a:rPr lang="en-US" dirty="0"/>
              <a:t>Standards &amp; How to Describe Messaging</a:t>
            </a:r>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97</a:t>
            </a:fld>
            <a:endParaRPr lang="en-US"/>
          </a:p>
        </p:txBody>
      </p:sp>
    </p:spTree>
    <p:extLst>
      <p:ext uri="{BB962C8B-B14F-4D97-AF65-F5344CB8AC3E}">
        <p14:creationId xmlns:p14="http://schemas.microsoft.com/office/powerpoint/2010/main" val="12013725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98</a:t>
            </a:fld>
            <a:endParaRPr lang="en-US"/>
          </a:p>
        </p:txBody>
      </p:sp>
    </p:spTree>
    <p:extLst>
      <p:ext uri="{BB962C8B-B14F-4D97-AF65-F5344CB8AC3E}">
        <p14:creationId xmlns:p14="http://schemas.microsoft.com/office/powerpoint/2010/main" val="842335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99</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33135</TotalTime>
  <Words>11725</Words>
  <Application>Microsoft Macintosh PowerPoint</Application>
  <PresentationFormat>On-screen Show (4:3)</PresentationFormat>
  <Paragraphs>1898</Paragraphs>
  <Slides>178</Slides>
  <Notes>86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178</vt:i4>
      </vt:variant>
    </vt:vector>
  </HeadingPairs>
  <TitlesOfParts>
    <vt:vector size="184" baseType="lpstr">
      <vt:lpstr>Arial</vt:lpstr>
      <vt:lpstr>Calibri</vt:lpstr>
      <vt:lpstr>Inter Medium</vt:lpstr>
      <vt:lpstr>Inter-Regular</vt:lpstr>
      <vt:lpstr>Ubuntu</vt:lpstr>
      <vt:lpstr>Office Theme</vt:lpstr>
      <vt:lpstr>Practical Messaging</vt:lpstr>
      <vt:lpstr>Who are you?</vt:lpstr>
      <vt:lpstr>Day Two Agenda</vt:lpstr>
      <vt:lpstr>Housekeeping</vt:lpstr>
      <vt:lpstr>PowerPoint Presentation</vt:lpstr>
      <vt:lpstr>1 Series and Discrete</vt:lpstr>
      <vt:lpstr>PowerPoint Presentation</vt:lpstr>
      <vt:lpstr>PowerPoint Presentation</vt:lpstr>
      <vt:lpstr>PowerPoint Presentation</vt:lpstr>
      <vt:lpstr>PowerPoint Presentation</vt:lpstr>
      <vt:lpstr>PowerPoint Presentation</vt:lpstr>
      <vt:lpstr>PowerPoint Presentation</vt:lpstr>
      <vt:lpstr>2 Order</vt:lpstr>
      <vt:lpstr>PowerPoint Presentation</vt:lpstr>
      <vt:lpstr>PowerPoint Presentation</vt:lpstr>
      <vt:lpstr>PowerPoint Presentation</vt:lpstr>
      <vt:lpstr>PowerPoint Presentation</vt:lpstr>
      <vt:lpstr>PowerPoint Presentation</vt:lpstr>
      <vt:lpstr>3 Guaranteed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Event Driven Collaboration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Versioning</vt:lpstr>
      <vt:lpstr>PowerPoint Presentation</vt:lpstr>
      <vt:lpstr>PowerPoint Presentation</vt:lpstr>
      <vt:lpstr>PowerPoint Presentation</vt:lpstr>
      <vt:lpstr>PowerPoint Presentation</vt:lpstr>
      <vt:lpstr>PowerPoint Presentation</vt:lpstr>
      <vt:lpstr>6 Documentation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Observability</vt:lpstr>
      <vt:lpstr>PowerPoint Presentation</vt:lpstr>
      <vt:lpstr>PowerPoint Presentation</vt:lpstr>
      <vt:lpstr>PowerPoint Presentation</vt:lpstr>
      <vt:lpstr>8 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Consumers</vt:lpstr>
      <vt:lpstr>Task Based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Next Steps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611</cp:revision>
  <dcterms:created xsi:type="dcterms:W3CDTF">2012-05-22T19:34:54Z</dcterms:created>
  <dcterms:modified xsi:type="dcterms:W3CDTF">2022-09-04T13:52:12Z</dcterms:modified>
</cp:coreProperties>
</file>